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Oswald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A57D7F-CF29-4285-A55F-83CD51541105}">
  <a:tblStyle styleId="{66A57D7F-CF29-4285-A55F-83CD5154110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6DE39F3-8663-4837-93BA-97C7B380B84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26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d2fc432af_4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ad2fc432af_4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d2fc432af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ad2fc432af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d2fc432af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2ad2fc432af_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cd9842e0b_15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cd9842e0b_15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cd9842e0b_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acd9842e0b_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53e85eccc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653e85eccc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d1d0d4fc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d1d0d4fc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d1d0d4f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d1d0d4f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653e85eccc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653e85eccc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acd9842e0b_15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acd9842e0b_15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cd9842e0b_15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cd9842e0b_15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4faaadc1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4faaadc1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acd9842e0b_1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acd9842e0b_15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cd9842e0b_1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cd9842e0b_1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653e85ecc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653e85ecc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ad3dcbf0d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ad3dcbf0d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53e85eccc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53e85eccc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d2fc432af_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ad2fc432af_4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53e85eccc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53e85eccc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d1d0d4fc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ad1d0d4fc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ad2fc432af_4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ad2fc432af_4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d2fc432af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2ad2fc432af_4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d2fc432af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ad2fc432af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gindrought.unl.ed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aterwatch.usgs.gov/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ss.usda.gov/Statistics_by_State/Iow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 descr="6 considerations before chopping drought-stressed co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"/>
            <a:ext cx="9144000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3900"/>
              <a:t>Weather Extremes in Iowa: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3900"/>
              <a:t>Tracing the Impacts of Climate Change on Flooding and Drought</a:t>
            </a:r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02600" y="3016600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935"/>
              <a:buNone/>
            </a:pPr>
            <a:r>
              <a:rPr lang="en">
                <a:solidFill>
                  <a:schemeClr val="dk1"/>
                </a:solidFill>
              </a:rPr>
              <a:t>Fatemeh Ganji, Matt Kavanaugh, Padmore Mantey, Taylor Vroman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530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085342"/>
            <a:ext cx="4598000" cy="14016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2504842"/>
            <a:ext cx="4598000" cy="15212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0400" y="1094279"/>
            <a:ext cx="4328750" cy="14016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50400" y="2504840"/>
            <a:ext cx="4328750" cy="15301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311700" y="3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Frequency of climate change related events are on the rise</a:t>
            </a:r>
            <a:endParaRPr sz="2500"/>
          </a:p>
        </p:txBody>
      </p:sp>
      <p:sp>
        <p:nvSpPr>
          <p:cNvPr id="185" name="Google Shape;18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Vision: accessible website as a resource for general public</a:t>
            </a:r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460175" y="95081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Develop a tool that anyone can use</a:t>
            </a:r>
            <a:endParaRPr/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b="1"/>
              <a:t>Historic flood and drought data for Iowa + current data + links to tool +  extreme events around the state + definitions = all in one place</a:t>
            </a:r>
            <a:endParaRPr b="1"/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Need: many resources available, can be difficult to determine quality </a:t>
            </a:r>
            <a:endParaRPr/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Website: interactive, visualization tool</a:t>
            </a:r>
            <a:endParaRPr/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Focus: drought and flood to show effects of climate change (today: drought)</a:t>
            </a:r>
            <a:endParaRPr/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Example: </a:t>
            </a:r>
            <a:endParaRPr/>
          </a:p>
          <a:p>
            <a:pPr marL="914400" lvl="1" indent="-2368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92" name="Google Shape;1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4617" y="3046333"/>
            <a:ext cx="3019812" cy="18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904" y="3023396"/>
            <a:ext cx="3144852" cy="188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623400" y="43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SPI,  and SPEI</a:t>
            </a:r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Standardized Precipitation Index (SPI): Based on Rainfall Probability Function.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Standardized Precipitation Evapotranspiration Index (SPEI): Based on the Rainfall and Evapotranspiration Probability Function.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Widely used index to characterize </a:t>
            </a:r>
            <a:r>
              <a:rPr lang="en" b="1"/>
              <a:t>meteorological</a:t>
            </a:r>
            <a:r>
              <a:rPr lang="en"/>
              <a:t> drought on a range of timescales.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Available through </a:t>
            </a:r>
            <a:r>
              <a:rPr lang="en" b="1"/>
              <a:t>GRIDMET</a:t>
            </a:r>
            <a:r>
              <a:rPr lang="en"/>
              <a:t> in Google Earth Engine.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350" y="504725"/>
            <a:ext cx="5690676" cy="41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 rotWithShape="1">
          <a:blip r:embed="rId4">
            <a:alphaModFix/>
          </a:blip>
          <a:srcRect l="2334" r="1971" b="872"/>
          <a:stretch/>
        </p:blipFill>
        <p:spPr>
          <a:xfrm>
            <a:off x="1640275" y="2377300"/>
            <a:ext cx="117157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7"/>
          <p:cNvSpPr txBox="1"/>
          <p:nvPr/>
        </p:nvSpPr>
        <p:spPr>
          <a:xfrm>
            <a:off x="353800" y="364575"/>
            <a:ext cx="25629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SPI-12 months for 2000-2022 in Iowa</a:t>
            </a:r>
            <a:endParaRPr sz="2200">
              <a:solidFill>
                <a:schemeClr val="dk1"/>
              </a:solidFill>
            </a:endParaRPr>
          </a:p>
          <a:p>
            <a:pPr marL="76200" marR="7620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162" y="141125"/>
            <a:ext cx="6468323" cy="47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8"/>
          <p:cNvSpPr txBox="1"/>
          <p:nvPr/>
        </p:nvSpPr>
        <p:spPr>
          <a:xfrm>
            <a:off x="327625" y="725350"/>
            <a:ext cx="2358900" cy="4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 of crop conditions for Iowa during the drought of 2012.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Note the high percentage of crops in poor/very poor condition, as well as a high frequency of premature development.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6" name="Google Shape;21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Drought Monitoring Tools</a:t>
            </a:r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757699" cy="367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950" y="1252637"/>
            <a:ext cx="4455050" cy="34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Drought Monitoring Tools continued…</a:t>
            </a:r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Agricultural Commodities in Drought: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200" y="1747950"/>
            <a:ext cx="7618801" cy="311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6445775" y="693775"/>
            <a:ext cx="2473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Source: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https://agindrought.unl.edu/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33" name="Google Shape;23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Streamflow from the USGS</a:t>
            </a:r>
            <a:endParaRPr/>
          </a:p>
        </p:txBody>
      </p:sp>
      <p:pic>
        <p:nvPicPr>
          <p:cNvPr id="239" name="Google Shape;2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50" y="1326825"/>
            <a:ext cx="5199750" cy="33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275" y="1490637"/>
            <a:ext cx="3771850" cy="30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 txBox="1"/>
          <p:nvPr/>
        </p:nvSpPr>
        <p:spPr>
          <a:xfrm>
            <a:off x="5854700" y="751725"/>
            <a:ext cx="272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Source: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u="sng">
                <a:solidFill>
                  <a:schemeClr val="hlink"/>
                </a:solidFill>
                <a:hlinkClick r:id="rId5"/>
              </a:rPr>
              <a:t>https://waterwatch.usgs.gov/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Rainfall Deviation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 deviation in rainfall from its Long Period Average (LPA) of 30 years (1987- 2016) is considered as fairly credible indicator of drought.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Dataset: CHIRPS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30+ year gridded rainfall data (from Jan-1981 to present.)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0.05° (~6km) spatial resolution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Combines satellite rainfall measurements with ground station data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Band: Precipitation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>
            <a:spLocks noGrp="1"/>
          </p:cNvSpPr>
          <p:nvPr>
            <p:ph type="title"/>
          </p:nvPr>
        </p:nvSpPr>
        <p:spPr>
          <a:xfrm>
            <a:off x="439775" y="445025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740">
                <a:highlight>
                  <a:schemeClr val="lt1"/>
                </a:highlight>
              </a:rPr>
              <a:t>Long Period Average of monthly precipitation for 30 years (1987- 2016) over Iowa</a:t>
            </a:r>
            <a:endParaRPr sz="2820">
              <a:highlight>
                <a:schemeClr val="lt1"/>
              </a:highlight>
            </a:endParaRPr>
          </a:p>
        </p:txBody>
      </p:sp>
      <p:pic>
        <p:nvPicPr>
          <p:cNvPr id="255" name="Google Shape;255;p43"/>
          <p:cNvPicPr preferRelativeResize="0"/>
          <p:nvPr/>
        </p:nvPicPr>
        <p:blipFill rotWithShape="1">
          <a:blip r:embed="rId4">
            <a:alphaModFix/>
          </a:blip>
          <a:srcRect l="3255" t="6167" r="5562" b="3260"/>
          <a:stretch/>
        </p:blipFill>
        <p:spPr>
          <a:xfrm>
            <a:off x="1359775" y="1283925"/>
            <a:ext cx="5774125" cy="29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Flooding</a:t>
            </a:r>
            <a:endParaRPr/>
          </a:p>
        </p:txBody>
      </p:sp>
      <p:sp>
        <p:nvSpPr>
          <p:cNvPr id="107" name="Google Shape;107;p26"/>
          <p:cNvSpPr txBox="1"/>
          <p:nvPr/>
        </p:nvSpPr>
        <p:spPr>
          <a:xfrm>
            <a:off x="390900" y="1074375"/>
            <a:ext cx="8362200" cy="3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 dirty="0">
                <a:solidFill>
                  <a:schemeClr val="dk2"/>
                </a:solidFill>
              </a:rPr>
              <a:t>Floods are amongst the most deadly and dangerous natural disasters </a:t>
            </a:r>
            <a:endParaRPr sz="1700" dirty="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 dirty="0">
                <a:solidFill>
                  <a:schemeClr val="dk2"/>
                </a:solidFill>
              </a:rPr>
              <a:t>Leads to substantial loss of property and life, including crops</a:t>
            </a:r>
            <a:endParaRPr sz="1700" dirty="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 dirty="0">
                <a:solidFill>
                  <a:schemeClr val="dk2"/>
                </a:solidFill>
              </a:rPr>
              <a:t>Contributes to substantial erosion and motion of soil and sediment</a:t>
            </a:r>
            <a:endParaRPr sz="1700" dirty="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 dirty="0">
                <a:solidFill>
                  <a:schemeClr val="dk2"/>
                </a:solidFill>
              </a:rPr>
              <a:t>Often damage or destroy agricultural systems as well as natural habitats</a:t>
            </a:r>
            <a:endParaRPr sz="1700" dirty="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 dirty="0">
                <a:solidFill>
                  <a:schemeClr val="dk2"/>
                </a:solidFill>
              </a:rPr>
              <a:t>Being able to predict and prepare for floods can save lives and protect against major financial losses</a:t>
            </a:r>
            <a:endParaRPr sz="1700" dirty="0">
              <a:solidFill>
                <a:schemeClr val="dk2"/>
              </a:solidFill>
            </a:endParaRPr>
          </a:p>
        </p:txBody>
      </p:sp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00" y="2841250"/>
            <a:ext cx="3006751" cy="20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975" y="2841250"/>
            <a:ext cx="3453376" cy="21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>
            <a:spLocks noGrp="1"/>
          </p:cNvSpPr>
          <p:nvPr>
            <p:ph type="title"/>
          </p:nvPr>
        </p:nvSpPr>
        <p:spPr>
          <a:xfrm>
            <a:off x="1524075" y="412925"/>
            <a:ext cx="6135300" cy="5727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lt1"/>
                </a:highlight>
              </a:rPr>
              <a:t>Deviation of monthly precipitation in 2021 from LPA</a:t>
            </a:r>
            <a:endParaRPr sz="1800">
              <a:highlight>
                <a:schemeClr val="lt1"/>
              </a:highlight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 rotWithShape="1">
          <a:blip r:embed="rId4">
            <a:alphaModFix/>
          </a:blip>
          <a:srcRect l="4566" t="7262" r="3732" b="3626"/>
          <a:stretch/>
        </p:blipFill>
        <p:spPr>
          <a:xfrm>
            <a:off x="1640600" y="1205375"/>
            <a:ext cx="5862800" cy="28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Google Shape;268;p45"/>
          <p:cNvGraphicFramePr/>
          <p:nvPr/>
        </p:nvGraphicFramePr>
        <p:xfrm>
          <a:off x="627350" y="358050"/>
          <a:ext cx="8234200" cy="4162725"/>
        </p:xfrm>
        <a:graphic>
          <a:graphicData uri="http://schemas.openxmlformats.org/drawingml/2006/table">
            <a:tbl>
              <a:tblPr>
                <a:noFill/>
                <a:tableStyleId>{F6DE39F3-8663-4837-93BA-97C7B380B845}</a:tableStyleId>
              </a:tblPr>
              <a:tblGrid>
                <a:gridCol w="411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9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</a:rPr>
                        <a:t>Annual sum of monthly average precipitation over 1987- 2016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</a:rPr>
                        <a:t>Annual sum of precipitation in 2021            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9" name="Google Shape;269;p45"/>
          <p:cNvPicPr preferRelativeResize="0"/>
          <p:nvPr/>
        </p:nvPicPr>
        <p:blipFill rotWithShape="1">
          <a:blip r:embed="rId3">
            <a:alphaModFix/>
          </a:blip>
          <a:srcRect l="7407" t="7166" b="2572"/>
          <a:stretch/>
        </p:blipFill>
        <p:spPr>
          <a:xfrm>
            <a:off x="4834375" y="1576550"/>
            <a:ext cx="3951576" cy="260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5"/>
          <p:cNvPicPr preferRelativeResize="0"/>
          <p:nvPr/>
        </p:nvPicPr>
        <p:blipFill rotWithShape="1">
          <a:blip r:embed="rId4">
            <a:alphaModFix/>
          </a:blip>
          <a:srcRect l="3892"/>
          <a:stretch/>
        </p:blipFill>
        <p:spPr>
          <a:xfrm>
            <a:off x="745575" y="1576550"/>
            <a:ext cx="3944651" cy="260592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52876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goal/future work</a:t>
            </a:r>
            <a:endParaRPr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9675" y="630625"/>
            <a:ext cx="3679898" cy="20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/>
        </p:nvSpPr>
        <p:spPr>
          <a:xfrm>
            <a:off x="98550" y="4670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https://www.earthengine.app/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>
            <a:spLocks noGrp="1"/>
          </p:cNvSpPr>
          <p:nvPr>
            <p:ph type="body" idx="1"/>
          </p:nvPr>
        </p:nvSpPr>
        <p:spPr>
          <a:xfrm>
            <a:off x="311700" y="2630500"/>
            <a:ext cx="8520600" cy="17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You.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Any questions?</a:t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8;p26">
            <a:extLst>
              <a:ext uri="{FF2B5EF4-FFF2-40B4-BE49-F238E27FC236}">
                <a16:creationId xmlns:a16="http://schemas.microsoft.com/office/drawing/2014/main" id="{6285B741-0B8E-8F2C-0792-F67F9B09A2F1}"/>
              </a:ext>
            </a:extLst>
          </p:cNvPr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Main Types of Floods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442275" y="1490625"/>
            <a:ext cx="2768400" cy="2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</a:rPr>
              <a:t>Pluvial Floods:</a:t>
            </a:r>
            <a:endParaRPr sz="1800" b="1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Better known as flash flooding, they are the most unpredictable and hence dangerous type of flooding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3554600" y="1490625"/>
            <a:ext cx="2309700" cy="20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</a:rPr>
              <a:t>Fluvial Floods:</a:t>
            </a:r>
            <a:endParaRPr sz="1800" b="1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Known as river floods, they occur when a river overflows its banks during periods of heavy precipitation and excessive runoff.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6396600" y="1490625"/>
            <a:ext cx="2309700" cy="28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chemeClr val="tx1"/>
                </a:solidFill>
              </a:rPr>
              <a:t>Coastal Floods:</a:t>
            </a:r>
            <a:endParaRPr sz="1800" b="1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Often created by storm surge, they are created when sea levels rise in a coastal area, endangering settlements along the shore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19" name="Google Shape;11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311700" y="35581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Climate Change and Human Activities Amplify Drought and Flooding Severity</a:t>
            </a:r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378607" y="1420185"/>
            <a:ext cx="4101600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 dirty="0">
                <a:solidFill>
                  <a:schemeClr val="tx1"/>
                </a:solidFill>
              </a:rPr>
              <a:t>Climate Change</a:t>
            </a:r>
            <a:endParaRPr b="1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Altered climate patterns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Increased frequency of extreme events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6" name="Google Shape;126;p28"/>
          <p:cNvSpPr txBox="1">
            <a:spLocks noGrp="1"/>
          </p:cNvSpPr>
          <p:nvPr>
            <p:ph type="body" idx="1"/>
          </p:nvPr>
        </p:nvSpPr>
        <p:spPr>
          <a:xfrm>
            <a:off x="4572000" y="1420185"/>
            <a:ext cx="4101600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 dirty="0">
                <a:solidFill>
                  <a:schemeClr val="tx1"/>
                </a:solidFill>
              </a:rPr>
              <a:t>Human activities</a:t>
            </a:r>
            <a:endParaRPr b="1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Deforestation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Excessive water extraction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Poor water management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Intensive agriculture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Urbanization</a:t>
            </a:r>
            <a:endParaRPr dirty="0">
              <a:solidFill>
                <a:schemeClr val="tx1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27" name="Google Shape;127;p28" descr="Farmers Continue To Wait For Flooded Fields To D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689" y="3265674"/>
            <a:ext cx="2954658" cy="165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9;p32" descr="Texas summer drought affecting corn, sorghum crops - AgriLife Today">
            <a:extLst>
              <a:ext uri="{FF2B5EF4-FFF2-40B4-BE49-F238E27FC236}">
                <a16:creationId xmlns:a16="http://schemas.microsoft.com/office/drawing/2014/main" id="{B5E79D60-595E-82CD-69A7-0CC5A5E091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0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627925" cy="572700"/>
          </a:xfrm>
          <a:prstGeom prst="rect">
            <a:avLst/>
          </a:prstGeom>
          <a:solidFill>
            <a:srgbClr val="DCC4A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"/>
              <a:t>Types of Drought </a:t>
            </a:r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311700" y="1201450"/>
            <a:ext cx="4101600" cy="1311300"/>
          </a:xfrm>
          <a:prstGeom prst="rect">
            <a:avLst/>
          </a:prstGeom>
          <a:solidFill>
            <a:srgbClr val="DCC4AF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buNone/>
            </a:pPr>
            <a:r>
              <a:rPr lang="en" sz="1600" b="1" dirty="0">
                <a:solidFill>
                  <a:schemeClr val="tx1"/>
                </a:solidFill>
              </a:rPr>
              <a:t>Meteorological drought</a:t>
            </a:r>
            <a:endParaRPr sz="1600" b="1" dirty="0">
              <a:solidFill>
                <a:schemeClr val="tx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tx1"/>
                </a:solidFill>
              </a:rPr>
              <a:t>Reduced precipitation duration and/or intensity</a:t>
            </a: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311701" y="3128575"/>
            <a:ext cx="4101600" cy="1311300"/>
          </a:xfrm>
          <a:prstGeom prst="rect">
            <a:avLst/>
          </a:prstGeom>
          <a:solidFill>
            <a:srgbClr val="DCC4A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" sz="2100" b="1" dirty="0">
                <a:solidFill>
                  <a:schemeClr val="tx1"/>
                </a:solidFill>
              </a:rPr>
              <a:t>Agricultural drought</a:t>
            </a:r>
            <a:endParaRPr sz="2100" b="1" dirty="0">
              <a:solidFill>
                <a:schemeClr val="tx1"/>
              </a:solidFill>
            </a:endParaRPr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Inadequate soil moisture to meet the needs of a particular crop at a particular time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4838025" y="1201450"/>
            <a:ext cx="4101600" cy="1311300"/>
          </a:xfrm>
          <a:prstGeom prst="rect">
            <a:avLst/>
          </a:prstGeom>
          <a:solidFill>
            <a:srgbClr val="DCC4A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ctr">
              <a:lnSpc>
                <a:spcPct val="105000"/>
              </a:lnSpc>
              <a:buNone/>
            </a:pPr>
            <a:r>
              <a:rPr lang="en" sz="1600" b="1" dirty="0">
                <a:solidFill>
                  <a:schemeClr val="tx1"/>
                </a:solidFill>
              </a:rPr>
              <a:t>Hydrological drought</a:t>
            </a:r>
            <a:endParaRPr sz="1600" b="1" dirty="0">
              <a:solidFill>
                <a:schemeClr val="tx1"/>
              </a:solidFill>
            </a:endParaRPr>
          </a:p>
          <a:p>
            <a:pPr indent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tx1"/>
                </a:solidFill>
              </a:rPr>
              <a:t>Deficiency in surface and subsurface water supplies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4838025" y="3128575"/>
            <a:ext cx="4101600" cy="1311300"/>
          </a:xfrm>
          <a:prstGeom prst="rect">
            <a:avLst/>
          </a:prstGeom>
          <a:solidFill>
            <a:srgbClr val="DCC4A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 algn="ctr">
              <a:buNone/>
            </a:pPr>
            <a:r>
              <a:rPr lang="en" sz="6400" b="1" dirty="0">
                <a:solidFill>
                  <a:schemeClr val="tx1"/>
                </a:solidFill>
              </a:rPr>
              <a:t>Socioeconomic drought</a:t>
            </a:r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600" dirty="0">
                <a:solidFill>
                  <a:schemeClr val="tx1"/>
                </a:solidFill>
              </a:rPr>
              <a:t>Occurs when physical water shortages start to affect the health, well-being, and quality of life of he people, or supply/demand</a:t>
            </a:r>
            <a:endParaRPr sz="5600" dirty="0">
              <a:solidFill>
                <a:schemeClr val="tx1"/>
              </a:solidFill>
            </a:endParaRPr>
          </a:p>
        </p:txBody>
      </p:sp>
      <p:sp>
        <p:nvSpPr>
          <p:cNvPr id="138" name="Google Shape;13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162" y="141125"/>
            <a:ext cx="6468323" cy="47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 txBox="1"/>
          <p:nvPr/>
        </p:nvSpPr>
        <p:spPr>
          <a:xfrm>
            <a:off x="327625" y="686450"/>
            <a:ext cx="2358900" cy="3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 of crop conditions for Iowa during the severe drought of 2012.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Note the high percentage of crops in poor/very poor condition, as well as a high frequency of premature development.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6" name="Google Shape;146;p30"/>
          <p:cNvSpPr txBox="1"/>
          <p:nvPr/>
        </p:nvSpPr>
        <p:spPr>
          <a:xfrm>
            <a:off x="49125" y="73725"/>
            <a:ext cx="21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From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https://www.nass.usda.gov/Statistics_by_State/Iowa</a:t>
            </a:r>
            <a:endParaRPr sz="9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Flood/drought monitoring is crucial for effective water resource management </a:t>
            </a:r>
            <a:endParaRPr dirty="0"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11700" y="1476300"/>
            <a:ext cx="5197002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Enables quick actions to address water scarcity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Provides data for effective planning and resource allocation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Facilitates responsible distribution of water resources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tx1"/>
                </a:solidFill>
              </a:rPr>
              <a:t>Aids in crop management and resilient infrastructure development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53" name="Google Shape;153;p31" descr="Texas summer drought affecting corn, sorghum crops - AgriLife Tod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4250" y="1677022"/>
            <a:ext cx="3611601" cy="24077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 descr="Texas summer drought affecting corn, sorghum crops - AgriLife Tod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0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952498" y="445025"/>
            <a:ext cx="7239001" cy="572700"/>
          </a:xfrm>
          <a:prstGeom prst="rect">
            <a:avLst/>
          </a:prstGeom>
          <a:solidFill>
            <a:srgbClr val="DCC4A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Consequences of Drought</a:t>
            </a:r>
            <a:endParaRPr/>
          </a:p>
        </p:txBody>
      </p:sp>
      <p:graphicFrame>
        <p:nvGraphicFramePr>
          <p:cNvPr id="161" name="Google Shape;161;p32"/>
          <p:cNvGraphicFramePr/>
          <p:nvPr/>
        </p:nvGraphicFramePr>
        <p:xfrm>
          <a:off x="952500" y="1238250"/>
          <a:ext cx="7239000" cy="3200190"/>
        </p:xfrm>
        <a:graphic>
          <a:graphicData uri="http://schemas.openxmlformats.org/drawingml/2006/table">
            <a:tbl>
              <a:tblPr>
                <a:noFill/>
                <a:tableStyleId>{66A57D7F-CF29-4285-A55F-83CD51541105}</a:tableStyleId>
              </a:tblPr>
              <a:tblGrid>
                <a:gridCol w="237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Water Scarcity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Limited availability for agriculture, industry, and households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Crop Failure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Reduced yields, economic losses in agriculture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Food Shortages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Lower agricultural productivity contribution to insecurity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Economic Impact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Losses in agriculture, higher prices of food and commodities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Ecological Consequences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Habitat degradation, loss of biodiversity, ecosystem stress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Social Displacement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Migration in search of water and resources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Impact on Energy Production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Reduced hydropower, increased risk of wildfires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4242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CC4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2" name="Google Shape;16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30054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311700" y="3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Frequency of climate change related events are on the rise</a:t>
            </a:r>
            <a:endParaRPr sz="2500"/>
          </a:p>
        </p:txBody>
      </p:sp>
      <p:grpSp>
        <p:nvGrpSpPr>
          <p:cNvPr id="169" name="Google Shape;169;p33"/>
          <p:cNvGrpSpPr/>
          <p:nvPr/>
        </p:nvGrpSpPr>
        <p:grpSpPr>
          <a:xfrm>
            <a:off x="333340" y="1482640"/>
            <a:ext cx="8465589" cy="2694514"/>
            <a:chOff x="198265" y="1482640"/>
            <a:chExt cx="8465589" cy="2694514"/>
          </a:xfrm>
        </p:grpSpPr>
        <p:pic>
          <p:nvPicPr>
            <p:cNvPr id="170" name="Google Shape;170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27910" y="1482640"/>
              <a:ext cx="4031257" cy="138564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1" name="Google Shape;171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8265" y="2868300"/>
              <a:ext cx="4417061" cy="130885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2" name="Google Shape;172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265" y="1482640"/>
              <a:ext cx="4417061" cy="137040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73" name="Google Shape;173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32598" y="2868296"/>
              <a:ext cx="4031256" cy="130885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74" name="Google Shape;17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786</Words>
  <Application>Microsoft Office PowerPoint</Application>
  <PresentationFormat>On-screen Show (16:9)</PresentationFormat>
  <Paragraphs>159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Oswald</vt:lpstr>
      <vt:lpstr>Simple Light</vt:lpstr>
      <vt:lpstr>Simple Light</vt:lpstr>
      <vt:lpstr>Weather Extremes in Iowa:  Tracing the Impacts of Climate Change on Flooding and Drought</vt:lpstr>
      <vt:lpstr>Flooding</vt:lpstr>
      <vt:lpstr>Main Types of Floods</vt:lpstr>
      <vt:lpstr>Climate Change and Human Activities Amplify Drought and Flooding Severity</vt:lpstr>
      <vt:lpstr>Types of Drought </vt:lpstr>
      <vt:lpstr>PowerPoint Presentation</vt:lpstr>
      <vt:lpstr>Flood/drought monitoring is crucial for effective water resource management </vt:lpstr>
      <vt:lpstr>Consequences of Drought</vt:lpstr>
      <vt:lpstr>Frequency of climate change related events are on the rise</vt:lpstr>
      <vt:lpstr>Frequency of climate change related events are on the rise</vt:lpstr>
      <vt:lpstr>Vision: accessible website as a resource for general public</vt:lpstr>
      <vt:lpstr>SPI,  and SPEI</vt:lpstr>
      <vt:lpstr>PowerPoint Presentation</vt:lpstr>
      <vt:lpstr>PowerPoint Presentation</vt:lpstr>
      <vt:lpstr>Drought Monitoring Tools</vt:lpstr>
      <vt:lpstr>Drought Monitoring Tools continued…</vt:lpstr>
      <vt:lpstr>Streamflow from the USGS</vt:lpstr>
      <vt:lpstr>Rainfall Deviation </vt:lpstr>
      <vt:lpstr>Long Period Average of monthly precipitation for 30 years (1987- 2016) over Iowa</vt:lpstr>
      <vt:lpstr>Deviation of monthly precipitation in 2021 from LPA</vt:lpstr>
      <vt:lpstr>PowerPoint Presentation</vt:lpstr>
      <vt:lpstr>End goal/future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Extremes in Iowa:  Tracing the Impacts of Climate Change on Flooding and Drought</dc:title>
  <dc:creator>Lidtke, Cynthia D [IMSE]</dc:creator>
  <cp:lastModifiedBy>Lidtke, Cynthia D [IMSE]</cp:lastModifiedBy>
  <cp:revision>3</cp:revision>
  <dcterms:modified xsi:type="dcterms:W3CDTF">2024-01-11T15:53:52Z</dcterms:modified>
</cp:coreProperties>
</file>