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380" kern="1200">
        <a:solidFill>
          <a:schemeClr val="tx1"/>
        </a:solidFill>
        <a:latin typeface="Times" charset="0"/>
        <a:ea typeface="+mn-ea"/>
        <a:cs typeface="+mn-cs"/>
      </a:defRPr>
    </a:lvl1pPr>
    <a:lvl2pPr marL="640003" algn="r" rtl="0" eaLnBrk="0" fontAlgn="base" hangingPunct="0">
      <a:spcBef>
        <a:spcPct val="0"/>
      </a:spcBef>
      <a:spcAft>
        <a:spcPct val="0"/>
      </a:spcAft>
      <a:defRPr sz="2380" kern="1200">
        <a:solidFill>
          <a:schemeClr val="tx1"/>
        </a:solidFill>
        <a:latin typeface="Times" charset="0"/>
        <a:ea typeface="+mn-ea"/>
        <a:cs typeface="+mn-cs"/>
      </a:defRPr>
    </a:lvl2pPr>
    <a:lvl3pPr marL="1280006" algn="r" rtl="0" eaLnBrk="0" fontAlgn="base" hangingPunct="0">
      <a:spcBef>
        <a:spcPct val="0"/>
      </a:spcBef>
      <a:spcAft>
        <a:spcPct val="0"/>
      </a:spcAft>
      <a:defRPr sz="2380" kern="1200">
        <a:solidFill>
          <a:schemeClr val="tx1"/>
        </a:solidFill>
        <a:latin typeface="Times" charset="0"/>
        <a:ea typeface="+mn-ea"/>
        <a:cs typeface="+mn-cs"/>
      </a:defRPr>
    </a:lvl3pPr>
    <a:lvl4pPr marL="1920009" algn="r" rtl="0" eaLnBrk="0" fontAlgn="base" hangingPunct="0">
      <a:spcBef>
        <a:spcPct val="0"/>
      </a:spcBef>
      <a:spcAft>
        <a:spcPct val="0"/>
      </a:spcAft>
      <a:defRPr sz="2380" kern="1200">
        <a:solidFill>
          <a:schemeClr val="tx1"/>
        </a:solidFill>
        <a:latin typeface="Times" charset="0"/>
        <a:ea typeface="+mn-ea"/>
        <a:cs typeface="+mn-cs"/>
      </a:defRPr>
    </a:lvl4pPr>
    <a:lvl5pPr marL="2560013" algn="r" rtl="0" eaLnBrk="0" fontAlgn="base" hangingPunct="0">
      <a:spcBef>
        <a:spcPct val="0"/>
      </a:spcBef>
      <a:spcAft>
        <a:spcPct val="0"/>
      </a:spcAft>
      <a:defRPr sz="2380" kern="1200">
        <a:solidFill>
          <a:schemeClr val="tx1"/>
        </a:solidFill>
        <a:latin typeface="Times" charset="0"/>
        <a:ea typeface="+mn-ea"/>
        <a:cs typeface="+mn-cs"/>
      </a:defRPr>
    </a:lvl5pPr>
    <a:lvl6pPr marL="3200016" algn="l" defTabSz="1280006" rtl="0" eaLnBrk="1" latinLnBrk="0" hangingPunct="1">
      <a:defRPr sz="2380" kern="1200">
        <a:solidFill>
          <a:schemeClr val="tx1"/>
        </a:solidFill>
        <a:latin typeface="Times" charset="0"/>
        <a:ea typeface="+mn-ea"/>
        <a:cs typeface="+mn-cs"/>
      </a:defRPr>
    </a:lvl6pPr>
    <a:lvl7pPr marL="3840019" algn="l" defTabSz="1280006" rtl="0" eaLnBrk="1" latinLnBrk="0" hangingPunct="1">
      <a:defRPr sz="2380" kern="1200">
        <a:solidFill>
          <a:schemeClr val="tx1"/>
        </a:solidFill>
        <a:latin typeface="Times" charset="0"/>
        <a:ea typeface="+mn-ea"/>
        <a:cs typeface="+mn-cs"/>
      </a:defRPr>
    </a:lvl7pPr>
    <a:lvl8pPr marL="4480022" algn="l" defTabSz="1280006" rtl="0" eaLnBrk="1" latinLnBrk="0" hangingPunct="1">
      <a:defRPr sz="2380" kern="1200">
        <a:solidFill>
          <a:schemeClr val="tx1"/>
        </a:solidFill>
        <a:latin typeface="Times" charset="0"/>
        <a:ea typeface="+mn-ea"/>
        <a:cs typeface="+mn-cs"/>
      </a:defRPr>
    </a:lvl8pPr>
    <a:lvl9pPr marL="5120025" algn="l" defTabSz="1280006" rtl="0" eaLnBrk="1" latinLnBrk="0" hangingPunct="1">
      <a:defRPr sz="238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102E"/>
    <a:srgbClr val="524727"/>
    <a:srgbClr val="CAC7A7"/>
    <a:srgbClr val="4C452B"/>
    <a:srgbClr val="FFFFFF"/>
    <a:srgbClr val="D2D0CA"/>
    <a:srgbClr val="B3153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99" autoAdjust="0"/>
    <p:restoredTop sz="90113" autoAdjust="0"/>
  </p:normalViewPr>
  <p:slideViewPr>
    <p:cSldViewPr>
      <p:cViewPr varScale="1">
        <p:scale>
          <a:sx n="24" d="100"/>
          <a:sy n="24" d="100"/>
        </p:scale>
        <p:origin x="1854" y="36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9F01D-4B02-406E-8B56-D79F164D8A49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42F7F-9E43-4841-90F0-B1EE6F916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93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42F7F-9E43-4841-90F0-B1EE6F9160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73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419" y="10225089"/>
            <a:ext cx="37308367" cy="7058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2835" y="18654714"/>
            <a:ext cx="30725533" cy="8410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986" y="1319213"/>
            <a:ext cx="39501233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986" y="7681915"/>
            <a:ext cx="39501233" cy="2172414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968" y="1319215"/>
            <a:ext cx="9874251" cy="2808684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986" y="1319215"/>
            <a:ext cx="29423783" cy="2808684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986" y="1319213"/>
            <a:ext cx="39501233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986" y="7681915"/>
            <a:ext cx="39501233" cy="217241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2647"/>
            <a:ext cx="37308367" cy="6538913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1745"/>
            <a:ext cx="37308367" cy="72009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986" y="1319213"/>
            <a:ext cx="39501233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984" y="7681915"/>
            <a:ext cx="19649016" cy="2172414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47202" y="7681915"/>
            <a:ext cx="19649017" cy="2172414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986" y="1319213"/>
            <a:ext cx="39501233" cy="5486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986" y="7367590"/>
            <a:ext cx="19392900" cy="30718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986" y="10439400"/>
            <a:ext cx="19392900" cy="1896665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968" y="7367590"/>
            <a:ext cx="19399251" cy="30718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968" y="10439400"/>
            <a:ext cx="19399251" cy="1896665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986" y="1319213"/>
            <a:ext cx="39501233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986" y="1309690"/>
            <a:ext cx="14439900" cy="5579270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59817" y="1309690"/>
            <a:ext cx="24536400" cy="28096370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986" y="6888957"/>
            <a:ext cx="14439900" cy="22517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135" y="23043359"/>
            <a:ext cx="26335567" cy="2719388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135" y="2940845"/>
            <a:ext cx="26335567" cy="19752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135" y="25762745"/>
            <a:ext cx="26335567" cy="38647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43891200" cy="3581400"/>
          </a:xfrm>
          <a:prstGeom prst="rect">
            <a:avLst/>
          </a:prstGeom>
          <a:solidFill>
            <a:srgbClr val="C8102E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7075" tIns="43537" rIns="87075" bIns="43537" anchor="ctr"/>
          <a:lstStyle/>
          <a:p>
            <a:pPr algn="ctr" defTabSz="869929"/>
            <a:endParaRPr lang="en-US" sz="3173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31470600"/>
            <a:ext cx="43891200" cy="1447800"/>
          </a:xfrm>
          <a:prstGeom prst="rect">
            <a:avLst/>
          </a:prstGeom>
          <a:solidFill>
            <a:srgbClr val="C810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173"/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3581400"/>
            <a:ext cx="43891200" cy="1600200"/>
          </a:xfrm>
          <a:prstGeom prst="rect">
            <a:avLst/>
          </a:prstGeom>
          <a:solidFill>
            <a:srgbClr val="CAC7A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173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7" y="470807"/>
            <a:ext cx="15341589" cy="12926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80313" rtl="0" fontAlgn="base">
        <a:spcBef>
          <a:spcPct val="0"/>
        </a:spcBef>
        <a:spcAft>
          <a:spcPct val="0"/>
        </a:spcAft>
        <a:defRPr sz="20133">
          <a:solidFill>
            <a:schemeClr val="tx2"/>
          </a:solidFill>
          <a:latin typeface="+mj-lt"/>
          <a:ea typeface="+mj-ea"/>
          <a:cs typeface="+mj-cs"/>
        </a:defRPr>
      </a:lvl1pPr>
      <a:lvl2pPr algn="ctr" defTabSz="4180313" rtl="0" fontAlgn="base">
        <a:spcBef>
          <a:spcPct val="0"/>
        </a:spcBef>
        <a:spcAft>
          <a:spcPct val="0"/>
        </a:spcAft>
        <a:defRPr sz="20133">
          <a:solidFill>
            <a:schemeClr val="tx2"/>
          </a:solidFill>
          <a:latin typeface="Times" charset="0"/>
        </a:defRPr>
      </a:lvl2pPr>
      <a:lvl3pPr algn="ctr" defTabSz="4180313" rtl="0" fontAlgn="base">
        <a:spcBef>
          <a:spcPct val="0"/>
        </a:spcBef>
        <a:spcAft>
          <a:spcPct val="0"/>
        </a:spcAft>
        <a:defRPr sz="20133">
          <a:solidFill>
            <a:schemeClr val="tx2"/>
          </a:solidFill>
          <a:latin typeface="Times" charset="0"/>
        </a:defRPr>
      </a:lvl3pPr>
      <a:lvl4pPr algn="ctr" defTabSz="4180313" rtl="0" fontAlgn="base">
        <a:spcBef>
          <a:spcPct val="0"/>
        </a:spcBef>
        <a:spcAft>
          <a:spcPct val="0"/>
        </a:spcAft>
        <a:defRPr sz="20133">
          <a:solidFill>
            <a:schemeClr val="tx2"/>
          </a:solidFill>
          <a:latin typeface="Times" charset="0"/>
        </a:defRPr>
      </a:lvl4pPr>
      <a:lvl5pPr algn="ctr" defTabSz="4180313" rtl="0" fontAlgn="base">
        <a:spcBef>
          <a:spcPct val="0"/>
        </a:spcBef>
        <a:spcAft>
          <a:spcPct val="0"/>
        </a:spcAft>
        <a:defRPr sz="20133">
          <a:solidFill>
            <a:schemeClr val="tx2"/>
          </a:solidFill>
          <a:latin typeface="Times" charset="0"/>
        </a:defRPr>
      </a:lvl5pPr>
      <a:lvl6pPr marL="609585" algn="ctr" defTabSz="4180313" rtl="0" fontAlgn="base">
        <a:spcBef>
          <a:spcPct val="0"/>
        </a:spcBef>
        <a:spcAft>
          <a:spcPct val="0"/>
        </a:spcAft>
        <a:defRPr sz="20133">
          <a:solidFill>
            <a:schemeClr val="tx2"/>
          </a:solidFill>
          <a:latin typeface="Times" charset="0"/>
        </a:defRPr>
      </a:lvl6pPr>
      <a:lvl7pPr marL="1219170" algn="ctr" defTabSz="4180313" rtl="0" fontAlgn="base">
        <a:spcBef>
          <a:spcPct val="0"/>
        </a:spcBef>
        <a:spcAft>
          <a:spcPct val="0"/>
        </a:spcAft>
        <a:defRPr sz="20133">
          <a:solidFill>
            <a:schemeClr val="tx2"/>
          </a:solidFill>
          <a:latin typeface="Times" charset="0"/>
        </a:defRPr>
      </a:lvl7pPr>
      <a:lvl8pPr marL="1828754" algn="ctr" defTabSz="4180313" rtl="0" fontAlgn="base">
        <a:spcBef>
          <a:spcPct val="0"/>
        </a:spcBef>
        <a:spcAft>
          <a:spcPct val="0"/>
        </a:spcAft>
        <a:defRPr sz="20133">
          <a:solidFill>
            <a:schemeClr val="tx2"/>
          </a:solidFill>
          <a:latin typeface="Times" charset="0"/>
        </a:defRPr>
      </a:lvl8pPr>
      <a:lvl9pPr marL="2438339" algn="ctr" defTabSz="4180313" rtl="0" fontAlgn="base">
        <a:spcBef>
          <a:spcPct val="0"/>
        </a:spcBef>
        <a:spcAft>
          <a:spcPct val="0"/>
        </a:spcAft>
        <a:defRPr sz="20133">
          <a:solidFill>
            <a:schemeClr val="tx2"/>
          </a:solidFill>
          <a:latin typeface="Times" charset="0"/>
        </a:defRPr>
      </a:lvl9pPr>
    </p:titleStyle>
    <p:bodyStyle>
      <a:lvl1pPr marL="1568411" indent="-1568411" algn="l" defTabSz="4180313" rtl="0" fontAlgn="base">
        <a:spcBef>
          <a:spcPct val="20000"/>
        </a:spcBef>
        <a:spcAft>
          <a:spcPct val="0"/>
        </a:spcAft>
        <a:buChar char="•"/>
        <a:defRPr sz="14666">
          <a:solidFill>
            <a:schemeClr val="tx1"/>
          </a:solidFill>
          <a:latin typeface="+mn-lt"/>
          <a:ea typeface="+mn-ea"/>
          <a:cs typeface="+mn-cs"/>
        </a:defRPr>
      </a:lvl1pPr>
      <a:lvl2pPr marL="3395048" indent="-1305951" algn="l" defTabSz="4180313" rtl="0" fontAlgn="base">
        <a:spcBef>
          <a:spcPct val="20000"/>
        </a:spcBef>
        <a:spcAft>
          <a:spcPct val="0"/>
        </a:spcAft>
        <a:buChar char="–"/>
        <a:defRPr sz="12800">
          <a:solidFill>
            <a:schemeClr val="tx1"/>
          </a:solidFill>
          <a:latin typeface="+mn-lt"/>
        </a:defRPr>
      </a:lvl2pPr>
      <a:lvl3pPr marL="5223803" indent="-1043491" algn="l" defTabSz="4180313" rtl="0" fontAlgn="base">
        <a:spcBef>
          <a:spcPct val="20000"/>
        </a:spcBef>
        <a:spcAft>
          <a:spcPct val="0"/>
        </a:spcAft>
        <a:buChar char="•"/>
        <a:defRPr sz="10933">
          <a:solidFill>
            <a:schemeClr val="tx1"/>
          </a:solidFill>
          <a:latin typeface="+mn-lt"/>
        </a:defRPr>
      </a:lvl3pPr>
      <a:lvl4pPr marL="7312901" indent="-1043491" algn="l" defTabSz="4180313" rtl="0" fontAlgn="base">
        <a:spcBef>
          <a:spcPct val="20000"/>
        </a:spcBef>
        <a:spcAft>
          <a:spcPct val="0"/>
        </a:spcAft>
        <a:buChar char="–"/>
        <a:defRPr sz="9200">
          <a:solidFill>
            <a:schemeClr val="tx1"/>
          </a:solidFill>
          <a:latin typeface="+mn-lt"/>
        </a:defRPr>
      </a:lvl4pPr>
      <a:lvl5pPr marL="9404116" indent="-1043491" algn="l" defTabSz="4180313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5pPr>
      <a:lvl6pPr marL="10013700" indent="-1043491" algn="l" defTabSz="4180313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6pPr>
      <a:lvl7pPr marL="10623285" indent="-1043491" algn="l" defTabSz="4180313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7pPr>
      <a:lvl8pPr marL="11232870" indent="-1043491" algn="l" defTabSz="4180313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8pPr>
      <a:lvl9pPr marL="11842455" indent="-1043491" algn="l" defTabSz="4180313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hyperlink" Target="https://www.epa.gov/greenvehicles/greenhouse-gas-emissions-typical-passenger-vehicle#:~:text=typical%20passenger%20vehicle%3F-,A%20typical%20passenger%20vehicle%20emits%20about%204.6%20metric%20tons%20of,8%2C887%20grams%20of%20CO2" TargetMode="Externa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ia.gov/dnav/ng/hist/n3035ia3m.htm" TargetMode="External"/><Relationship Id="rId11" Type="http://schemas.openxmlformats.org/officeDocument/2006/relationships/image" Target="../media/image6.emf"/><Relationship Id="rId5" Type="http://schemas.openxmlformats.org/officeDocument/2006/relationships/hyperlink" Target="https://citeseerx.ist.psu.edu/viewdoc/download?doi=10.1.1.591.3396&amp;rep=rep1&amp;type=pdf" TargetMode="External"/><Relationship Id="rId15" Type="http://schemas.openxmlformats.org/officeDocument/2006/relationships/image" Target="../media/image10.emf"/><Relationship Id="rId10" Type="http://schemas.openxmlformats.org/officeDocument/2006/relationships/image" Target="../media/image5.png"/><Relationship Id="rId4" Type="http://schemas.openxmlformats.org/officeDocument/2006/relationships/hyperlink" Target="https://www.epa.gov/fuels-registration-reporting-and-compliance-help/rin-trades-and-price-information#:~:text=December%2031%2C%202019-,D3%20RIN%20Price%20%E2%80%93%20Min,Price%3A%20%240.05%20%26%20Max" TargetMode="Externa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29032200" y="117024"/>
            <a:ext cx="14507242" cy="52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7075" tIns="43537" rIns="87075" bIns="43537">
            <a:spAutoFit/>
          </a:bodyPr>
          <a:lstStyle/>
          <a:p>
            <a:pPr marL="218012" lvl="2" defTabSz="869929">
              <a:lnSpc>
                <a:spcPct val="75000"/>
              </a:lnSpc>
              <a:spcBef>
                <a:spcPct val="50000"/>
              </a:spcBef>
            </a:pPr>
            <a:r>
              <a:rPr lang="en-US" sz="3733" dirty="0">
                <a:solidFill>
                  <a:schemeClr val="bg1"/>
                </a:solidFill>
                <a:latin typeface="Arial" charset="0"/>
              </a:rPr>
              <a:t>January 2024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481890" y="3859045"/>
            <a:ext cx="39014400" cy="949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075" tIns="43537" rIns="87075" bIns="43537">
            <a:spAutoFit/>
          </a:bodyPr>
          <a:lstStyle/>
          <a:p>
            <a:pPr algn="l" defTabSz="869929">
              <a:spcBef>
                <a:spcPct val="50000"/>
              </a:spcBef>
            </a:pPr>
            <a:r>
              <a:rPr lang="en-US" sz="5600" dirty="0">
                <a:solidFill>
                  <a:srgbClr val="524727"/>
                </a:solidFill>
                <a:latin typeface="Arial" charset="0"/>
              </a:rPr>
              <a:t>Luke C. Soko and Daniel S. Andersen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4343400" y="2037017"/>
            <a:ext cx="36750119" cy="242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7075" tIns="43537" rIns="87075" bIns="43537">
            <a:spAutoFit/>
          </a:bodyPr>
          <a:lstStyle/>
          <a:p>
            <a:pPr algn="l" defTabSz="869929"/>
            <a:r>
              <a:rPr lang="en-US" sz="6600" b="1" dirty="0">
                <a:solidFill>
                  <a:schemeClr val="bg1"/>
                </a:solidFill>
                <a:latin typeface="Arial" charset="0"/>
              </a:rPr>
              <a:t>Farm Size Impacts Profitability of Anaerobic Digestion </a:t>
            </a:r>
            <a:r>
              <a:rPr lang="en-US" sz="7200" b="1" dirty="0">
                <a:solidFill>
                  <a:schemeClr val="bg1"/>
                </a:solidFill>
                <a:latin typeface="Arial" charset="0"/>
              </a:rPr>
              <a:t>Renewable</a:t>
            </a:r>
            <a:r>
              <a:rPr lang="en-US" sz="6600" b="1" dirty="0">
                <a:solidFill>
                  <a:schemeClr val="bg1"/>
                </a:solidFill>
                <a:latin typeface="Arial" charset="0"/>
              </a:rPr>
              <a:t> Natural Gas Projects </a:t>
            </a:r>
          </a:p>
          <a:p>
            <a:pPr algn="l" defTabSz="869929"/>
            <a:endParaRPr lang="en-US" sz="8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4BE70B-5E45-4EA9-8120-8791717C191B}"/>
              </a:ext>
            </a:extLst>
          </p:cNvPr>
          <p:cNvSpPr/>
          <p:nvPr/>
        </p:nvSpPr>
        <p:spPr bwMode="auto">
          <a:xfrm>
            <a:off x="12268200" y="14935200"/>
            <a:ext cx="18935566" cy="16472966"/>
          </a:xfrm>
          <a:prstGeom prst="rect">
            <a:avLst/>
          </a:prstGeom>
          <a:solidFill>
            <a:srgbClr val="CAC7A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444C4A-6DEC-5086-3B55-2D99408C8D52}"/>
              </a:ext>
            </a:extLst>
          </p:cNvPr>
          <p:cNvSpPr txBox="1"/>
          <p:nvPr/>
        </p:nvSpPr>
        <p:spPr>
          <a:xfrm>
            <a:off x="12081423" y="14963287"/>
            <a:ext cx="19314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Assuming a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5-year life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8% interest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and that biogas is produced in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Iowa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upgraded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to renewable compressed natural gas (RCNG) and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injected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natural gas grid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2FCFF5-588C-7810-C60C-8E028C5E3825}"/>
              </a:ext>
            </a:extLst>
          </p:cNvPr>
          <p:cNvSpPr txBox="1"/>
          <p:nvPr/>
        </p:nvSpPr>
        <p:spPr>
          <a:xfrm>
            <a:off x="32657" y="5181600"/>
            <a:ext cx="12060547" cy="633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267" b="1" dirty="0">
                <a:latin typeface="Arial" panose="020B0604020202020204" pitchFamily="34" charset="0"/>
                <a:cs typeface="Arial" panose="020B0604020202020204" pitchFamily="34" charset="0"/>
              </a:rPr>
              <a:t>Project Rationale and Goals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585" indent="-609585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Livestock manure produces 1.5% of anthropogenic greenhouse gas (710 million metric tons CO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2e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per year)</a:t>
            </a:r>
          </a:p>
          <a:p>
            <a:pPr marL="609585" indent="-609585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There are 330 manure-based anaerobic digesters in the US, which reduce 6.1 million metric tons of CO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annually = removing 1.3 million cars off the road</a:t>
            </a:r>
          </a:p>
          <a:p>
            <a:pPr marL="609585" indent="-609585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Smithfield Foods, Tyson, and JBS committed to 30% (or more) greenhouse gas reduction by 2030 </a:t>
            </a:r>
          </a:p>
          <a:p>
            <a:pPr marL="609585" indent="-609585" algn="l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Objective: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develop a calculator that helps farmers assess the profitability of potential anerobic digester and renewable natural gas projects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42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42E698-5D34-EDAA-3985-B77A5AD181FE}"/>
              </a:ext>
            </a:extLst>
          </p:cNvPr>
          <p:cNvSpPr txBox="1"/>
          <p:nvPr/>
        </p:nvSpPr>
        <p:spPr>
          <a:xfrm>
            <a:off x="0" y="11201400"/>
            <a:ext cx="11847393" cy="18969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267" b="1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en-US" sz="2400" dirty="0"/>
          </a:p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Sources of Revenue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Natural gas sales</a:t>
            </a:r>
          </a:p>
          <a:p>
            <a:pPr marL="1097203" lvl="1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$0.127 per 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methane </a:t>
            </a:r>
          </a:p>
          <a:p>
            <a:pPr marL="1097203" lvl="1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(2% to 5% of total revenue)</a:t>
            </a:r>
          </a:p>
          <a:p>
            <a:pPr marL="0" lvl="1" indent="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Renewable Identification Number (RIN) credits</a:t>
            </a:r>
          </a:p>
          <a:p>
            <a:pPr marL="640003" lvl="2" indent="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$1 per 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methane </a:t>
            </a:r>
          </a:p>
          <a:p>
            <a:pPr marL="640003" lvl="2" indent="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(18% to 35% revenue)</a:t>
            </a:r>
          </a:p>
          <a:p>
            <a:pPr marL="0" lvl="2" indent="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Low Carbon Fuel Standard (LCFS) credits</a:t>
            </a:r>
          </a:p>
          <a:p>
            <a:pPr marL="640003" lvl="3" indent="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$167 per metric ton CO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abated </a:t>
            </a:r>
          </a:p>
          <a:p>
            <a:pPr marL="640003" lvl="3" indent="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Dependent on fuel’s carbon intensity (CI) score</a:t>
            </a:r>
          </a:p>
          <a:p>
            <a:pPr marL="640003" lvl="3" indent="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(60% to 80% revenue)</a:t>
            </a:r>
          </a:p>
          <a:p>
            <a:pPr marL="1219170" lvl="1" indent="-609585" algn="l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8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Sources of Cost</a:t>
            </a:r>
          </a:p>
          <a:p>
            <a:pPr marL="457200" lvl="8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Impermeable cover cost modeled from 24 different projects from Roos et al. (1999</a:t>
            </a:r>
            <a:r>
              <a:rPr lang="en-US" sz="3200" dirty="0"/>
              <a:t>) </a:t>
            </a:r>
          </a:p>
          <a:p>
            <a:pPr marL="457200" lvl="8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Biogas upgrader cost modeled using estimates from 6 different companies and data from Ullah Khan et al. (2017)</a:t>
            </a:r>
          </a:p>
          <a:p>
            <a:pPr marL="457200" lvl="8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Brokerage fees range from 20% to 10% of credit value depending on farm size. Does not exceed $200,000/yr</a:t>
            </a:r>
          </a:p>
          <a:p>
            <a:pPr marL="457200" lvl="8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Deep pits require additional manure storage estimated at $0.066/L storage plus $18,000 per 1200 head</a:t>
            </a:r>
          </a:p>
          <a:p>
            <a:pPr marL="457200" lvl="8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Natural gas injection site estimated capital cost of $1,000,000</a:t>
            </a:r>
          </a:p>
          <a:p>
            <a:pPr marL="457200" lvl="8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Digester cost calculated by Washington State University “Anaerobic Digester System Enterprise Budget Calculator” Astill and Shumway (2016)</a:t>
            </a:r>
          </a:p>
          <a:p>
            <a:pPr lvl="1" algn="l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8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Carbon Intensity (CI) Scoring and Digester Efficiency</a:t>
            </a:r>
          </a:p>
          <a:p>
            <a:pPr marL="457200" lvl="8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CI scores calculated by “Tier 1 Simplified CI Calculator for Biomethane from Anaerobic Digestion of Dairy and Swine Manure”- California Air Resources Board or CARB (2018)</a:t>
            </a:r>
          </a:p>
          <a:p>
            <a:pPr marL="0" lvl="8"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CI scores (g CO</a:t>
            </a:r>
            <a:r>
              <a: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/ MJ)</a:t>
            </a:r>
          </a:p>
          <a:p>
            <a:pPr marL="457200" lvl="8" indent="-457200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19170" lvl="8" indent="-609585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585" lvl="8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Digester Efficiency (% of BMP Achieved in Digester in Ames, IA)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4365A9-20E8-9A8B-EB51-27458F74DBA8}"/>
              </a:ext>
            </a:extLst>
          </p:cNvPr>
          <p:cNvSpPr txBox="1"/>
          <p:nvPr/>
        </p:nvSpPr>
        <p:spPr>
          <a:xfrm>
            <a:off x="31318200" y="5181600"/>
            <a:ext cx="12783692" cy="9121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267" b="1" dirty="0">
                <a:latin typeface="Arial" panose="020B0604020202020204" pitchFamily="34" charset="0"/>
                <a:cs typeface="Arial" panose="020B0604020202020204" pitchFamily="34" charset="0"/>
              </a:rPr>
              <a:t>Alternate Scenario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Dairy Manure Storage Emptied 1x Per Year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Less manure application increases baseline methane emissions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CMS $/yr &gt; 0 at 730 head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585" indent="-609585" algn="l">
              <a:buFont typeface="Arial" panose="020B0604020202020204" pitchFamily="34" charset="0"/>
              <a:buChar char="•"/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585" indent="-609585" algn="l">
              <a:buFont typeface="Arial" panose="020B0604020202020204" pitchFamily="34" charset="0"/>
              <a:buChar char="•"/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4267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4267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427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E36378-5BF2-96A6-9D88-2DF4BD755CCA}"/>
              </a:ext>
            </a:extLst>
          </p:cNvPr>
          <p:cNvSpPr txBox="1"/>
          <p:nvPr/>
        </p:nvSpPr>
        <p:spPr>
          <a:xfrm>
            <a:off x="31372908" y="12877800"/>
            <a:ext cx="12518292" cy="20447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270" b="1" dirty="0">
                <a:latin typeface="Arial" panose="020B0604020202020204" pitchFamily="34" charset="0"/>
                <a:cs typeface="Arial" panose="020B0604020202020204" pitchFamily="34" charset="0"/>
              </a:rPr>
              <a:t>Discussion and Conclusion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Deep Pit Downfalls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Construction costs at deep pit facility and new manure storage reduce project profitability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Less baseline emissions in the deep pit scenario results in a worse CI score and subsequently less LCFS credits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LCFS and RIN Price Volatility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Below graph demonstrates how annual profit would change as the LCFS and RIN prices change from Q1 2018 to Q1 2023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Range of $500,000/yr caused by LCFS and RIN volatility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Digester efficiency of DCMS requires more research regarding the breakdown of volatile solids prior to digestion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Existing manure management and storage play large role in CI score and project profitability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Revenue relies heavily on carbon credits (~95% of total revenue)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66 potentially profitable dairy farms in Iowa (38% of dairy farms)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50 potentially profitable swine farms in Iowa (0.7% of swine farms)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Frequency of emptying manure storage plays critical role in methane production, CI score, and break-even herd size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CMS more profitable than DCMS for smaller farm sizes</a:t>
            </a:r>
          </a:p>
          <a:p>
            <a:pPr algn="l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03" lvl="1" indent="-457200" algn="l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39F233-6333-A387-BA13-4496AD459863}"/>
              </a:ext>
            </a:extLst>
          </p:cNvPr>
          <p:cNvSpPr txBox="1"/>
          <p:nvPr/>
        </p:nvSpPr>
        <p:spPr>
          <a:xfrm>
            <a:off x="0" y="31394400"/>
            <a:ext cx="30393186" cy="2759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kern="100" spc="-13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AgSTAR Data and Trends. (2022). Retrieved from https://www.epa.gov/agstar/agstar-data-and-trends#:~:text=In%20the%20United%20States%2C%20there,to%20these%20biogas%20recovery%20system</a:t>
            </a:r>
            <a:r>
              <a:rPr lang="en-US" sz="1000" kern="100" spc="-13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en-US" sz="900" kern="100" spc="-13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Astill</a:t>
            </a:r>
            <a:r>
              <a:rPr lang="en-US" sz="900" kern="100" spc="-13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G. M., &amp; Shumway, C. R. (2016). Profits from pollutants: Economic feasibility of integrated anaerobic digester and nutrient management systems. Journal of Environmental Management, 184, 353–362. https://doi.org/10.1016/j.jenvman.2016.10.012</a:t>
            </a:r>
          </a:p>
          <a:p>
            <a:pPr algn="l"/>
            <a:r>
              <a:rPr lang="en-US" sz="900" kern="100" spc="-13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Bauer, F. &amp; </a:t>
            </a:r>
            <a:r>
              <a:rPr lang="en-US" sz="900" kern="100" spc="-13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Hulteberg</a:t>
            </a:r>
            <a:r>
              <a:rPr lang="en-US" sz="900" kern="100" spc="-13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CP. 2013. Biogas upgrading – review of commercial technologies. SGC Rapport 2013:270. </a:t>
            </a:r>
            <a:r>
              <a:rPr lang="en-US" sz="900" kern="100" spc="-13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Svenskt</a:t>
            </a:r>
            <a:r>
              <a:rPr lang="en-US" sz="900" kern="100" spc="-13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900" kern="100" spc="-13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Gasteknist</a:t>
            </a:r>
            <a:r>
              <a:rPr lang="en-US" sz="900" kern="100" spc="-13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Center AB, Malmo.</a:t>
            </a:r>
          </a:p>
          <a:p>
            <a:pPr algn="l"/>
            <a:r>
              <a:rPr lang="en-US" sz="900" kern="100" spc="-13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California Air Resources Board. (2023a).  LCFS Life Cycle Analysis Models and Documentation | California Air Resources Board. https://ww2.arb.ca.gov/resources/documents/lcfs-life-cycle-analysis-models-and-documentation </a:t>
            </a:r>
          </a:p>
          <a:p>
            <a:pPr algn="l"/>
            <a:r>
              <a:rPr lang="en-US" sz="900" kern="100" spc="-13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EPA. (2022). Greenhouse Gas Emissions from a Typical Passenger Vehicle. Retrieved from </a:t>
            </a:r>
            <a:r>
              <a:rPr lang="en-US" sz="900" u="sng" kern="100" spc="-13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https://www.epa.gov/greenvehicles/greenhouse-gas-emissions-typical-passenger-vehicle#:~:text=typical%20passenger%20vehicle%3F-,A%20typical%20passenger%20vehicle%20emits%20about%204.6%20metric%20tons%20of,8%2C887%20grams%20of%20CO2</a:t>
            </a:r>
            <a:r>
              <a:rPr lang="en-US" sz="900" kern="100" spc="-13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en-US" sz="900" kern="100" spc="-13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EPA. (2022b). RIN Trades and Price Information. Retrieved September 23, 2022, from </a:t>
            </a:r>
            <a:r>
              <a:rPr lang="en-US" sz="900" kern="100" spc="-13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https://www.epa.gov/fuels-registration-reporting-and-compliance-help/rin-trades-and-price-information#:~:text=December%2031%2C%202019-,D3%20RIN%20Price%20%E2%80%93%20Min,Price%3A%20%240.05%20%26%20Max</a:t>
            </a:r>
            <a:r>
              <a:rPr lang="en-US" sz="900" kern="100" spc="-13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en-US" sz="900" kern="100" spc="-13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EPA. (2022c). Livestock Anaerobic Digester Database. EPA. https://www.epa.gov/agstar/livestock-anaerobic-digester-database </a:t>
            </a:r>
          </a:p>
          <a:p>
            <a:pPr algn="l"/>
            <a:r>
              <a:rPr lang="en-US" sz="9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facts and findings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FAO. (2022). Retrieved October 4, 2022, from https://www.fao.org/news/story/en/item/197623/icode/ </a:t>
            </a:r>
            <a:endParaRPr lang="en-US" sz="900" kern="100" spc="-13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900" kern="100" spc="-13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Roos, K.F., M.A. Moser, &amp; A.G. Martin. 1999. </a:t>
            </a:r>
            <a:r>
              <a:rPr lang="en-US" sz="900" kern="100" spc="-13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Agstar</a:t>
            </a:r>
            <a:r>
              <a:rPr lang="en-US" sz="900" kern="100" spc="-13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Charter Program: Experience with five floating lagoon covers. Available at: </a:t>
            </a:r>
            <a:r>
              <a:rPr lang="en-US" sz="900" kern="100" spc="-13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https://citeseerx.ist.psu.edu/viewdoc/download?doi=10.1.1.591.3396&amp;rep=rep1&amp;type=pdf</a:t>
            </a:r>
            <a:endParaRPr lang="en-US" sz="900" kern="100" spc="-13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900" kern="100" spc="-13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Ullah Khan, I., Hafiz </a:t>
            </a:r>
            <a:r>
              <a:rPr lang="en-US" sz="900" kern="100" spc="-13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Dzarfan</a:t>
            </a:r>
            <a:r>
              <a:rPr lang="en-US" sz="900" kern="100" spc="-13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Othman, M., Hashim, H., Matsuura, T., Ismail, A. F., Rezaei-</a:t>
            </a:r>
            <a:r>
              <a:rPr lang="en-US" sz="900" kern="100" spc="-13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DashtArzhandi</a:t>
            </a:r>
            <a:r>
              <a:rPr lang="en-US" sz="900" kern="100" spc="-13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M., &amp; Wan </a:t>
            </a:r>
            <a:r>
              <a:rPr lang="en-US" sz="900" kern="100" spc="-13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Azelee</a:t>
            </a:r>
            <a:r>
              <a:rPr lang="en-US" sz="900" kern="100" spc="-13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I. (2017). Biogas as a renewable energy fuel – A review of biogas upgrading, </a:t>
            </a:r>
            <a:r>
              <a:rPr lang="en-US" sz="900" kern="100" spc="-13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utilisation</a:t>
            </a:r>
            <a:r>
              <a:rPr lang="en-US" sz="900" kern="100" spc="-13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storage. In Energy Conversion and Management (Vol. 150, pp. 277–294). Elsevier Ltd. https://doi.org/10.1016/j.enconman.2017.08.035</a:t>
            </a:r>
          </a:p>
          <a:p>
            <a:pPr algn="l"/>
            <a:r>
              <a:rPr lang="en-US" sz="900" kern="100" spc="-13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U.S. Energy Information Administration. 2022. Natural Gas: Iowa Natural Gas Industrial Price. </a:t>
            </a:r>
            <a:r>
              <a:rPr lang="en-US" sz="900" u="sng" kern="100" spc="-13" dirty="0">
                <a:solidFill>
                  <a:srgbClr val="0099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https://www.eia.gov/dnav/ng/hist/n3035ia3m.</a:t>
            </a:r>
            <a:r>
              <a:rPr lang="en-US" sz="900" u="sng" kern="100" spc="-13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htm</a:t>
            </a:r>
            <a:endParaRPr lang="en-US" sz="900" u="sng" kern="100" spc="-13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/>
            <a:endParaRPr lang="en-US" sz="2000" kern="100" spc="-13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en-US" sz="533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F249DA-9290-A046-24CB-B32F345C34D4}"/>
              </a:ext>
            </a:extLst>
          </p:cNvPr>
          <p:cNvSpPr txBox="1"/>
          <p:nvPr/>
        </p:nvSpPr>
        <p:spPr>
          <a:xfrm>
            <a:off x="15544800" y="21031200"/>
            <a:ext cx="3693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Digester Cost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0FA74AE-7232-F84E-48B1-74303E332CFB}"/>
              </a:ext>
            </a:extLst>
          </p:cNvPr>
          <p:cNvSpPr txBox="1"/>
          <p:nvPr/>
        </p:nvSpPr>
        <p:spPr>
          <a:xfrm>
            <a:off x="13324443" y="26318159"/>
            <a:ext cx="8577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Biogas Upgrader Cost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9C136F-4592-E3FD-5DE7-99AB5F8EBC4E}"/>
              </a:ext>
            </a:extLst>
          </p:cNvPr>
          <p:cNvSpPr txBox="1"/>
          <p:nvPr/>
        </p:nvSpPr>
        <p:spPr>
          <a:xfrm>
            <a:off x="23911582" y="16258141"/>
            <a:ext cx="5997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Profit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1C14A5-7187-7B35-2C4B-5D5F4ED49E32}"/>
              </a:ext>
            </a:extLst>
          </p:cNvPr>
          <p:cNvSpPr txBox="1"/>
          <p:nvPr/>
        </p:nvSpPr>
        <p:spPr>
          <a:xfrm>
            <a:off x="14614430" y="16258141"/>
            <a:ext cx="5997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Break-Even Farm Size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BB4F0CD-DE69-428B-FD19-453034DAEC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94600" y="7543800"/>
            <a:ext cx="9372600" cy="504933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7729D22-337B-CD0F-8AB6-47C60DC83B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71927" y="16869473"/>
            <a:ext cx="8414083" cy="465639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B76AA3F-C1F8-C418-A180-EACEDB0C96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79000" y="21869400"/>
            <a:ext cx="8414083" cy="465639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41F1F5E-6036-C883-59D4-8B77C881D4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79000" y="26822400"/>
            <a:ext cx="8439594" cy="452020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2866E6D-C765-AD2F-B796-19195C6DED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182600" y="16992600"/>
            <a:ext cx="8283803" cy="37726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542298E-D524-572D-687A-869009FB47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182600" y="27051000"/>
            <a:ext cx="8305800" cy="42961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10F66F-05D1-DEC5-8BF8-6643AF6880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200" y="5867400"/>
            <a:ext cx="18973800" cy="89903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C94991-EA40-A6BF-9454-F7E17AC8F69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106400" y="21717000"/>
            <a:ext cx="8399915" cy="4495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F39784-CB46-0B75-4DE8-08DD5C32972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76400" y="29413200"/>
            <a:ext cx="8305800" cy="19530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517B09-1079-D6B6-F0B7-A277D9161EE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004000" y="18897600"/>
            <a:ext cx="11089233" cy="5791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B3372D-B12C-4A13-6614-D5E57FF67C3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76400" y="26974800"/>
            <a:ext cx="8305800" cy="19005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6524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6524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3227</TotalTime>
  <Words>1123</Words>
  <Application>Microsoft Office PowerPoint</Application>
  <PresentationFormat>Custom</PresentationFormat>
  <Paragraphs>101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</vt:lpstr>
      <vt:lpstr>Times New Roman</vt:lpstr>
      <vt:lpstr>Blank Presentation</vt:lpstr>
      <vt:lpstr>PowerPoint Presentation</vt:lpstr>
    </vt:vector>
  </TitlesOfParts>
  <Company>ISU Printing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Louden</dc:creator>
  <cp:lastModifiedBy>Soko, Luke C</cp:lastModifiedBy>
  <cp:revision>90</cp:revision>
  <cp:lastPrinted>2005-05-04T14:31:29Z</cp:lastPrinted>
  <dcterms:created xsi:type="dcterms:W3CDTF">2016-12-19T15:26:45Z</dcterms:created>
  <dcterms:modified xsi:type="dcterms:W3CDTF">2023-12-04T23:05:45Z</dcterms:modified>
</cp:coreProperties>
</file>