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3.xml" ContentType="application/vnd.openxmlformats-officedocument.drawingml.diagramData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58" r:id="rId5"/>
    <p:sldId id="261" r:id="rId6"/>
    <p:sldId id="259" r:id="rId7"/>
    <p:sldId id="260" r:id="rId8"/>
    <p:sldId id="262" r:id="rId9"/>
    <p:sldId id="263" r:id="rId10"/>
    <p:sldId id="268" r:id="rId11"/>
    <p:sldId id="267" r:id="rId12"/>
    <p:sldId id="266" r:id="rId13"/>
    <p:sldId id="269" r:id="rId14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0000"/>
    <a:srgbClr val="C40000"/>
    <a:srgbClr val="CD0000"/>
    <a:srgbClr val="D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6D94D5-92D9-4FE6-A150-9DFCE8D20BD5}" v="8" dt="2024-01-09T04:26:43.5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9" d="100"/>
          <a:sy n="99" d="100"/>
        </p:scale>
        <p:origin x="96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ke Soko" clId="Web-{706D94D5-92D9-4FE6-A150-9DFCE8D20BD5}"/>
    <pc:docChg chg="modSld">
      <pc:chgData name="Luke Soko" userId="" providerId="" clId="Web-{706D94D5-92D9-4FE6-A150-9DFCE8D20BD5}" dt="2024-01-09T04:26:41.307" v="2" actId="20577"/>
      <pc:docMkLst>
        <pc:docMk/>
      </pc:docMkLst>
      <pc:sldChg chg="modSp">
        <pc:chgData name="Luke Soko" userId="" providerId="" clId="Web-{706D94D5-92D9-4FE6-A150-9DFCE8D20BD5}" dt="2024-01-09T04:26:41.307" v="2" actId="20577"/>
        <pc:sldMkLst>
          <pc:docMk/>
          <pc:sldMk cId="2845159292" sldId="268"/>
        </pc:sldMkLst>
        <pc:spChg chg="mod">
          <ac:chgData name="Luke Soko" userId="" providerId="" clId="Web-{706D94D5-92D9-4FE6-A150-9DFCE8D20BD5}" dt="2024-01-09T04:26:41.307" v="2" actId="20577"/>
          <ac:spMkLst>
            <pc:docMk/>
            <pc:sldMk cId="2845159292" sldId="268"/>
            <ac:spMk id="2" creationId="{A194B2F4-38C5-5955-42BE-1F9E17E01CC2}"/>
          </ac:spMkLst>
        </pc:spChg>
      </pc:sldChg>
    </pc:docChg>
  </pc:docChgLst>
  <pc:docChgLst>
    <pc:chgData name="Alexandra Jean" clId="Web-{8077FFE8-62F0-49AD-8ABE-FB4859C9022A}"/>
    <pc:docChg chg="modSld">
      <pc:chgData name="Alexandra Jean" userId="" providerId="" clId="Web-{8077FFE8-62F0-49AD-8ABE-FB4859C9022A}" dt="2024-01-09T16:11:45.602" v="16" actId="20577"/>
      <pc:docMkLst>
        <pc:docMk/>
      </pc:docMkLst>
      <pc:sldChg chg="modSp">
        <pc:chgData name="Alexandra Jean" userId="" providerId="" clId="Web-{8077FFE8-62F0-49AD-8ABE-FB4859C9022A}" dt="2024-01-09T16:11:45.602" v="16" actId="20577"/>
        <pc:sldMkLst>
          <pc:docMk/>
          <pc:sldMk cId="1145672538" sldId="258"/>
        </pc:sldMkLst>
        <pc:graphicFrameChg chg="modGraphic">
          <ac:chgData name="Alexandra Jean" userId="" providerId="" clId="Web-{8077FFE8-62F0-49AD-8ABE-FB4859C9022A}" dt="2024-01-09T16:11:45.602" v="16" actId="20577"/>
          <ac:graphicFrameMkLst>
            <pc:docMk/>
            <pc:sldMk cId="1145672538" sldId="258"/>
            <ac:graphicFrameMk id="7" creationId="{637F2ACE-DED9-1883-5F39-483A61227136}"/>
          </ac:graphicFrameMkLst>
        </pc:graphicFrameChg>
      </pc:sldChg>
    </pc:docChg>
  </pc:docChgLst>
</pc:chgInfo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image" Target="../media/image8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55A43B-37B6-40AF-B74E-5BA2E16EFC95}" type="doc">
      <dgm:prSet loTypeId="urn:microsoft.com/office/officeart/2008/layout/VerticalCurvedList" loCatId="list" qsTypeId="urn:microsoft.com/office/officeart/2005/8/quickstyle/simple1" qsCatId="simple" csTypeId="urn:microsoft.com/office/officeart/2005/8/colors/accent4_4" csCatId="accent4"/>
      <dgm:spPr/>
      <dgm:t>
        <a:bodyPr/>
        <a:lstStyle/>
        <a:p>
          <a:endParaRPr lang="en-US"/>
        </a:p>
      </dgm:t>
    </dgm:pt>
    <dgm:pt modelId="{A3A6D9D5-2A6E-4BBF-9E59-A048D5C5CF7B}">
      <dgm:prSet custT="1"/>
      <dgm:spPr/>
      <dgm:t>
        <a:bodyPr/>
        <a:lstStyle/>
        <a:p>
          <a:r>
            <a:rPr lang="en-US" sz="4000" dirty="0"/>
            <a:t>Mobile Microgrid System Data</a:t>
          </a:r>
        </a:p>
      </dgm:t>
    </dgm:pt>
    <dgm:pt modelId="{4F7E6331-511B-4A19-A979-721CCF3B549C}" type="parTrans" cxnId="{EA94CA3D-24E5-46B9-9111-703558E1A776}">
      <dgm:prSet/>
      <dgm:spPr/>
      <dgm:t>
        <a:bodyPr/>
        <a:lstStyle/>
        <a:p>
          <a:endParaRPr lang="en-US" sz="5400">
            <a:solidFill>
              <a:schemeClr val="tx1"/>
            </a:solidFill>
          </a:endParaRPr>
        </a:p>
      </dgm:t>
    </dgm:pt>
    <dgm:pt modelId="{EF6B6F5E-20AF-4672-9B83-69F208F2B7AD}" type="sibTrans" cxnId="{EA94CA3D-24E5-46B9-9111-703558E1A776}">
      <dgm:prSet/>
      <dgm:spPr/>
      <dgm:t>
        <a:bodyPr/>
        <a:lstStyle/>
        <a:p>
          <a:endParaRPr lang="en-US" sz="5400">
            <a:solidFill>
              <a:schemeClr val="tx1"/>
            </a:solidFill>
          </a:endParaRPr>
        </a:p>
      </dgm:t>
    </dgm:pt>
    <dgm:pt modelId="{0030A94B-97EF-4973-B474-D2301225D2BB}">
      <dgm:prSet custT="1"/>
      <dgm:spPr/>
      <dgm:t>
        <a:bodyPr/>
        <a:lstStyle/>
        <a:p>
          <a:r>
            <a:rPr lang="en-US" sz="4000" dirty="0"/>
            <a:t>Cumulative Solar Radiation</a:t>
          </a:r>
        </a:p>
      </dgm:t>
    </dgm:pt>
    <dgm:pt modelId="{40A9DCC5-7758-47BC-90A1-D4D91A2E7A46}" type="parTrans" cxnId="{8E89E362-92A6-42CE-B683-2889D3CD8C5E}">
      <dgm:prSet/>
      <dgm:spPr/>
      <dgm:t>
        <a:bodyPr/>
        <a:lstStyle/>
        <a:p>
          <a:endParaRPr lang="en-US" sz="5400">
            <a:solidFill>
              <a:schemeClr val="tx1"/>
            </a:solidFill>
          </a:endParaRPr>
        </a:p>
      </dgm:t>
    </dgm:pt>
    <dgm:pt modelId="{4325BD2D-FF84-4614-8BCB-DDD4F5C0508A}" type="sibTrans" cxnId="{8E89E362-92A6-42CE-B683-2889D3CD8C5E}">
      <dgm:prSet/>
      <dgm:spPr/>
      <dgm:t>
        <a:bodyPr/>
        <a:lstStyle/>
        <a:p>
          <a:endParaRPr lang="en-US" sz="5400">
            <a:solidFill>
              <a:schemeClr val="tx1"/>
            </a:solidFill>
          </a:endParaRPr>
        </a:p>
      </dgm:t>
    </dgm:pt>
    <dgm:pt modelId="{5A529579-0B1C-477E-B0C9-4739E699A21A}">
      <dgm:prSet custT="1"/>
      <dgm:spPr/>
      <dgm:t>
        <a:bodyPr/>
        <a:lstStyle/>
        <a:p>
          <a:r>
            <a:rPr lang="en-US" sz="4000" dirty="0"/>
            <a:t>Energy Generation and MMS Efficiency</a:t>
          </a:r>
        </a:p>
      </dgm:t>
    </dgm:pt>
    <dgm:pt modelId="{FC94C90B-735F-4D9A-9ECF-5E8D77234E69}" type="parTrans" cxnId="{75AB67A6-1D21-4A18-9A6B-EE8D64BC1311}">
      <dgm:prSet/>
      <dgm:spPr/>
      <dgm:t>
        <a:bodyPr/>
        <a:lstStyle/>
        <a:p>
          <a:endParaRPr lang="en-US" sz="5400">
            <a:solidFill>
              <a:schemeClr val="tx1"/>
            </a:solidFill>
          </a:endParaRPr>
        </a:p>
      </dgm:t>
    </dgm:pt>
    <dgm:pt modelId="{0043A535-6D3A-44B4-AB7F-61F34C97B28F}" type="sibTrans" cxnId="{75AB67A6-1D21-4A18-9A6B-EE8D64BC1311}">
      <dgm:prSet/>
      <dgm:spPr/>
      <dgm:t>
        <a:bodyPr/>
        <a:lstStyle/>
        <a:p>
          <a:endParaRPr lang="en-US" sz="5400">
            <a:solidFill>
              <a:schemeClr val="tx1"/>
            </a:solidFill>
          </a:endParaRPr>
        </a:p>
      </dgm:t>
    </dgm:pt>
    <dgm:pt modelId="{7051D261-B710-43B3-BBA7-EBAE250F25F9}">
      <dgm:prSet custT="1"/>
      <dgm:spPr/>
      <dgm:t>
        <a:bodyPr/>
        <a:lstStyle/>
        <a:p>
          <a:pPr rtl="0"/>
          <a:r>
            <a:rPr lang="en-US" sz="4000" dirty="0"/>
            <a:t>Modeling MMS Energy Generation</a:t>
          </a:r>
          <a:r>
            <a:rPr lang="en-US" sz="4000" dirty="0">
              <a:latin typeface="Univers 67 CondensedBold"/>
            </a:rPr>
            <a:t> </a:t>
          </a:r>
          <a:endParaRPr lang="en-US" sz="4000" dirty="0"/>
        </a:p>
      </dgm:t>
    </dgm:pt>
    <dgm:pt modelId="{BEAAEC6F-D8A6-4529-A415-3701E0607786}" type="parTrans" cxnId="{E55A63FD-7C6A-44F7-8461-DEA2C3246CB6}">
      <dgm:prSet/>
      <dgm:spPr/>
      <dgm:t>
        <a:bodyPr/>
        <a:lstStyle/>
        <a:p>
          <a:endParaRPr lang="en-US" sz="5400">
            <a:solidFill>
              <a:schemeClr val="tx1"/>
            </a:solidFill>
          </a:endParaRPr>
        </a:p>
      </dgm:t>
    </dgm:pt>
    <dgm:pt modelId="{952A0471-61AE-4D9D-9A70-E4FD2D1862EE}" type="sibTrans" cxnId="{E55A63FD-7C6A-44F7-8461-DEA2C3246CB6}">
      <dgm:prSet/>
      <dgm:spPr/>
      <dgm:t>
        <a:bodyPr/>
        <a:lstStyle/>
        <a:p>
          <a:endParaRPr lang="en-US" sz="5400">
            <a:solidFill>
              <a:schemeClr val="tx1"/>
            </a:solidFill>
          </a:endParaRPr>
        </a:p>
      </dgm:t>
    </dgm:pt>
    <dgm:pt modelId="{95C0F20B-51FD-4358-B2BA-0C2DBA8D495D}">
      <dgm:prSet phldr="0" custT="1"/>
      <dgm:spPr/>
      <dgm:t>
        <a:bodyPr/>
        <a:lstStyle/>
        <a:p>
          <a:pPr rtl="0"/>
          <a:r>
            <a:rPr lang="en-US" sz="4000" dirty="0">
              <a:latin typeface="Univers 67 CondensedBold"/>
            </a:rPr>
            <a:t>Economic Evaluation</a:t>
          </a:r>
          <a:endParaRPr lang="en-US" sz="4000" dirty="0"/>
        </a:p>
      </dgm:t>
    </dgm:pt>
    <dgm:pt modelId="{1B223DFB-85D8-4611-ACE8-E85C9B510FF9}" type="parTrans" cxnId="{45F9E61C-4583-4562-B7E5-3D755D27FE55}">
      <dgm:prSet/>
      <dgm:spPr/>
      <dgm:t>
        <a:bodyPr/>
        <a:lstStyle/>
        <a:p>
          <a:endParaRPr lang="en-US" sz="5400">
            <a:solidFill>
              <a:schemeClr val="tx1"/>
            </a:solidFill>
          </a:endParaRPr>
        </a:p>
      </dgm:t>
    </dgm:pt>
    <dgm:pt modelId="{31B009A0-19DD-4C65-BDCB-87DE2E5DAA25}" type="sibTrans" cxnId="{45F9E61C-4583-4562-B7E5-3D755D27FE55}">
      <dgm:prSet/>
      <dgm:spPr/>
      <dgm:t>
        <a:bodyPr/>
        <a:lstStyle/>
        <a:p>
          <a:endParaRPr lang="en-US" sz="5400">
            <a:solidFill>
              <a:schemeClr val="tx1"/>
            </a:solidFill>
          </a:endParaRPr>
        </a:p>
      </dgm:t>
    </dgm:pt>
    <dgm:pt modelId="{DC5723BB-A15C-466E-BC8F-A0D2C738AEC9}" type="pres">
      <dgm:prSet presAssocID="{2655A43B-37B6-40AF-B74E-5BA2E16EFC9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A288BE17-C0D6-4F20-8F5A-1F3DA615A343}" type="pres">
      <dgm:prSet presAssocID="{2655A43B-37B6-40AF-B74E-5BA2E16EFC95}" presName="Name1" presStyleCnt="0"/>
      <dgm:spPr/>
    </dgm:pt>
    <dgm:pt modelId="{033A99C1-5884-4C3D-A113-15CF0A1EAE1A}" type="pres">
      <dgm:prSet presAssocID="{2655A43B-37B6-40AF-B74E-5BA2E16EFC95}" presName="cycle" presStyleCnt="0"/>
      <dgm:spPr/>
    </dgm:pt>
    <dgm:pt modelId="{DABAF18B-31A7-4E27-889F-E574BC3327C1}" type="pres">
      <dgm:prSet presAssocID="{2655A43B-37B6-40AF-B74E-5BA2E16EFC95}" presName="srcNode" presStyleLbl="node1" presStyleIdx="0" presStyleCnt="5"/>
      <dgm:spPr/>
    </dgm:pt>
    <dgm:pt modelId="{79A6FC42-DEED-4153-ACE4-DBF28BEAD6D6}" type="pres">
      <dgm:prSet presAssocID="{2655A43B-37B6-40AF-B74E-5BA2E16EFC95}" presName="conn" presStyleLbl="parChTrans1D2" presStyleIdx="0" presStyleCnt="1"/>
      <dgm:spPr/>
      <dgm:t>
        <a:bodyPr/>
        <a:lstStyle/>
        <a:p>
          <a:endParaRPr lang="en-US"/>
        </a:p>
      </dgm:t>
    </dgm:pt>
    <dgm:pt modelId="{62BCE964-DA82-42CD-9430-AC35EC40A670}" type="pres">
      <dgm:prSet presAssocID="{2655A43B-37B6-40AF-B74E-5BA2E16EFC95}" presName="extraNode" presStyleLbl="node1" presStyleIdx="0" presStyleCnt="5"/>
      <dgm:spPr/>
    </dgm:pt>
    <dgm:pt modelId="{B2706510-B0AC-4528-80B9-F4DAEC523E9F}" type="pres">
      <dgm:prSet presAssocID="{2655A43B-37B6-40AF-B74E-5BA2E16EFC95}" presName="dstNode" presStyleLbl="node1" presStyleIdx="0" presStyleCnt="5"/>
      <dgm:spPr/>
    </dgm:pt>
    <dgm:pt modelId="{B242A19C-7746-408D-90B4-069B4F188997}" type="pres">
      <dgm:prSet presAssocID="{A3A6D9D5-2A6E-4BBF-9E59-A048D5C5CF7B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E0C50D-CF95-4D54-A3EB-A3368C736560}" type="pres">
      <dgm:prSet presAssocID="{A3A6D9D5-2A6E-4BBF-9E59-A048D5C5CF7B}" presName="accent_1" presStyleCnt="0"/>
      <dgm:spPr/>
    </dgm:pt>
    <dgm:pt modelId="{D2F4271B-4EAE-4728-94E4-58C74B2E8D6F}" type="pres">
      <dgm:prSet presAssocID="{A3A6D9D5-2A6E-4BBF-9E59-A048D5C5CF7B}" presName="accentRepeatNode" presStyleLbl="solidFgAcc1" presStyleIdx="0" presStyleCnt="5"/>
      <dgm:spPr/>
    </dgm:pt>
    <dgm:pt modelId="{E464F105-B218-48B5-B85F-FE4349DE0526}" type="pres">
      <dgm:prSet presAssocID="{0030A94B-97EF-4973-B474-D2301225D2BB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992B54-E020-42B5-8DAC-6A2F33F70765}" type="pres">
      <dgm:prSet presAssocID="{0030A94B-97EF-4973-B474-D2301225D2BB}" presName="accent_2" presStyleCnt="0"/>
      <dgm:spPr/>
    </dgm:pt>
    <dgm:pt modelId="{4370A484-92D8-4EC5-968D-CB319D5A775C}" type="pres">
      <dgm:prSet presAssocID="{0030A94B-97EF-4973-B474-D2301225D2BB}" presName="accentRepeatNode" presStyleLbl="solidFgAcc1" presStyleIdx="1" presStyleCnt="5"/>
      <dgm:spPr/>
    </dgm:pt>
    <dgm:pt modelId="{8C114509-26BC-475E-9925-DD442566774F}" type="pres">
      <dgm:prSet presAssocID="{5A529579-0B1C-477E-B0C9-4739E699A21A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2DEE59-6136-4063-AA6D-CAFB92C878DF}" type="pres">
      <dgm:prSet presAssocID="{5A529579-0B1C-477E-B0C9-4739E699A21A}" presName="accent_3" presStyleCnt="0"/>
      <dgm:spPr/>
    </dgm:pt>
    <dgm:pt modelId="{0E2634B8-BD6C-46C3-96DB-C4189985D2E5}" type="pres">
      <dgm:prSet presAssocID="{5A529579-0B1C-477E-B0C9-4739E699A21A}" presName="accentRepeatNode" presStyleLbl="solidFgAcc1" presStyleIdx="2" presStyleCnt="5"/>
      <dgm:spPr/>
    </dgm:pt>
    <dgm:pt modelId="{7210C3BF-18E4-40B6-BA3C-DC36DD0F2B25}" type="pres">
      <dgm:prSet presAssocID="{7051D261-B710-43B3-BBA7-EBAE250F25F9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EAB184-8351-457B-A862-FA643125F777}" type="pres">
      <dgm:prSet presAssocID="{7051D261-B710-43B3-BBA7-EBAE250F25F9}" presName="accent_4" presStyleCnt="0"/>
      <dgm:spPr/>
    </dgm:pt>
    <dgm:pt modelId="{522F3D49-9933-40C1-AAFC-CA05F71ADEBC}" type="pres">
      <dgm:prSet presAssocID="{7051D261-B710-43B3-BBA7-EBAE250F25F9}" presName="accentRepeatNode" presStyleLbl="solidFgAcc1" presStyleIdx="3" presStyleCnt="5"/>
      <dgm:spPr/>
    </dgm:pt>
    <dgm:pt modelId="{D02AF326-0A43-4D88-B205-DC1211DC046B}" type="pres">
      <dgm:prSet presAssocID="{95C0F20B-51FD-4358-B2BA-0C2DBA8D495D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BA662F-7035-4550-A653-9D63A90F5CF1}" type="pres">
      <dgm:prSet presAssocID="{95C0F20B-51FD-4358-B2BA-0C2DBA8D495D}" presName="accent_5" presStyleCnt="0"/>
      <dgm:spPr/>
    </dgm:pt>
    <dgm:pt modelId="{01C4A3B7-8BFA-4849-9320-4A9DA5A59FFB}" type="pres">
      <dgm:prSet presAssocID="{95C0F20B-51FD-4358-B2BA-0C2DBA8D495D}" presName="accentRepeatNode" presStyleLbl="solidFgAcc1" presStyleIdx="4" presStyleCnt="5"/>
      <dgm:spPr/>
    </dgm:pt>
  </dgm:ptLst>
  <dgm:cxnLst>
    <dgm:cxn modelId="{D9C27FCF-A1F8-48AB-8109-CFC8AF5B35E5}" type="presOf" srcId="{2655A43B-37B6-40AF-B74E-5BA2E16EFC95}" destId="{DC5723BB-A15C-466E-BC8F-A0D2C738AEC9}" srcOrd="0" destOrd="0" presId="urn:microsoft.com/office/officeart/2008/layout/VerticalCurvedList"/>
    <dgm:cxn modelId="{8DCD2D6E-71E6-4BD4-80CE-2D8F2EBCED04}" type="presOf" srcId="{95C0F20B-51FD-4358-B2BA-0C2DBA8D495D}" destId="{D02AF326-0A43-4D88-B205-DC1211DC046B}" srcOrd="0" destOrd="0" presId="urn:microsoft.com/office/officeart/2008/layout/VerticalCurvedList"/>
    <dgm:cxn modelId="{2A5FA4C8-46CC-4099-868B-E9A2643F83A6}" type="presOf" srcId="{A3A6D9D5-2A6E-4BBF-9E59-A048D5C5CF7B}" destId="{B242A19C-7746-408D-90B4-069B4F188997}" srcOrd="0" destOrd="0" presId="urn:microsoft.com/office/officeart/2008/layout/VerticalCurvedList"/>
    <dgm:cxn modelId="{EA94CA3D-24E5-46B9-9111-703558E1A776}" srcId="{2655A43B-37B6-40AF-B74E-5BA2E16EFC95}" destId="{A3A6D9D5-2A6E-4BBF-9E59-A048D5C5CF7B}" srcOrd="0" destOrd="0" parTransId="{4F7E6331-511B-4A19-A979-721CCF3B549C}" sibTransId="{EF6B6F5E-20AF-4672-9B83-69F208F2B7AD}"/>
    <dgm:cxn modelId="{8E89E362-92A6-42CE-B683-2889D3CD8C5E}" srcId="{2655A43B-37B6-40AF-B74E-5BA2E16EFC95}" destId="{0030A94B-97EF-4973-B474-D2301225D2BB}" srcOrd="1" destOrd="0" parTransId="{40A9DCC5-7758-47BC-90A1-D4D91A2E7A46}" sibTransId="{4325BD2D-FF84-4614-8BCB-DDD4F5C0508A}"/>
    <dgm:cxn modelId="{87698802-BAD6-441D-B371-3A2BA88F98DF}" type="presOf" srcId="{7051D261-B710-43B3-BBA7-EBAE250F25F9}" destId="{7210C3BF-18E4-40B6-BA3C-DC36DD0F2B25}" srcOrd="0" destOrd="0" presId="urn:microsoft.com/office/officeart/2008/layout/VerticalCurvedList"/>
    <dgm:cxn modelId="{75AB67A6-1D21-4A18-9A6B-EE8D64BC1311}" srcId="{2655A43B-37B6-40AF-B74E-5BA2E16EFC95}" destId="{5A529579-0B1C-477E-B0C9-4739E699A21A}" srcOrd="2" destOrd="0" parTransId="{FC94C90B-735F-4D9A-9ECF-5E8D77234E69}" sibTransId="{0043A535-6D3A-44B4-AB7F-61F34C97B28F}"/>
    <dgm:cxn modelId="{E55A63FD-7C6A-44F7-8461-DEA2C3246CB6}" srcId="{2655A43B-37B6-40AF-B74E-5BA2E16EFC95}" destId="{7051D261-B710-43B3-BBA7-EBAE250F25F9}" srcOrd="3" destOrd="0" parTransId="{BEAAEC6F-D8A6-4529-A415-3701E0607786}" sibTransId="{952A0471-61AE-4D9D-9A70-E4FD2D1862EE}"/>
    <dgm:cxn modelId="{E5F5F099-D0D6-4C21-896B-91D2D151725A}" type="presOf" srcId="{EF6B6F5E-20AF-4672-9B83-69F208F2B7AD}" destId="{79A6FC42-DEED-4153-ACE4-DBF28BEAD6D6}" srcOrd="0" destOrd="0" presId="urn:microsoft.com/office/officeart/2008/layout/VerticalCurvedList"/>
    <dgm:cxn modelId="{923404DE-6BD1-4104-994B-B88CFDD84E1D}" type="presOf" srcId="{0030A94B-97EF-4973-B474-D2301225D2BB}" destId="{E464F105-B218-48B5-B85F-FE4349DE0526}" srcOrd="0" destOrd="0" presId="urn:microsoft.com/office/officeart/2008/layout/VerticalCurvedList"/>
    <dgm:cxn modelId="{45F9E61C-4583-4562-B7E5-3D755D27FE55}" srcId="{2655A43B-37B6-40AF-B74E-5BA2E16EFC95}" destId="{95C0F20B-51FD-4358-B2BA-0C2DBA8D495D}" srcOrd="4" destOrd="0" parTransId="{1B223DFB-85D8-4611-ACE8-E85C9B510FF9}" sibTransId="{31B009A0-19DD-4C65-BDCB-87DE2E5DAA25}"/>
    <dgm:cxn modelId="{2C78AAC1-5E86-479F-BB41-FCD8495CE960}" type="presOf" srcId="{5A529579-0B1C-477E-B0C9-4739E699A21A}" destId="{8C114509-26BC-475E-9925-DD442566774F}" srcOrd="0" destOrd="0" presId="urn:microsoft.com/office/officeart/2008/layout/VerticalCurvedList"/>
    <dgm:cxn modelId="{DAA0639B-F0A4-432A-AF9B-E77060F5C567}" type="presParOf" srcId="{DC5723BB-A15C-466E-BC8F-A0D2C738AEC9}" destId="{A288BE17-C0D6-4F20-8F5A-1F3DA615A343}" srcOrd="0" destOrd="0" presId="urn:microsoft.com/office/officeart/2008/layout/VerticalCurvedList"/>
    <dgm:cxn modelId="{356EB492-47C4-47B9-8DF1-09E896CD7BF7}" type="presParOf" srcId="{A288BE17-C0D6-4F20-8F5A-1F3DA615A343}" destId="{033A99C1-5884-4C3D-A113-15CF0A1EAE1A}" srcOrd="0" destOrd="0" presId="urn:microsoft.com/office/officeart/2008/layout/VerticalCurvedList"/>
    <dgm:cxn modelId="{8982C3C5-838A-4F31-A232-D420E3264BEC}" type="presParOf" srcId="{033A99C1-5884-4C3D-A113-15CF0A1EAE1A}" destId="{DABAF18B-31A7-4E27-889F-E574BC3327C1}" srcOrd="0" destOrd="0" presId="urn:microsoft.com/office/officeart/2008/layout/VerticalCurvedList"/>
    <dgm:cxn modelId="{1EE572F4-2173-405E-B579-89CF2544F551}" type="presParOf" srcId="{033A99C1-5884-4C3D-A113-15CF0A1EAE1A}" destId="{79A6FC42-DEED-4153-ACE4-DBF28BEAD6D6}" srcOrd="1" destOrd="0" presId="urn:microsoft.com/office/officeart/2008/layout/VerticalCurvedList"/>
    <dgm:cxn modelId="{78F1ACEC-79F9-4032-88E5-1CAB4663D844}" type="presParOf" srcId="{033A99C1-5884-4C3D-A113-15CF0A1EAE1A}" destId="{62BCE964-DA82-42CD-9430-AC35EC40A670}" srcOrd="2" destOrd="0" presId="urn:microsoft.com/office/officeart/2008/layout/VerticalCurvedList"/>
    <dgm:cxn modelId="{9617BDB6-5ABB-4544-A33D-03F8AB9CE231}" type="presParOf" srcId="{033A99C1-5884-4C3D-A113-15CF0A1EAE1A}" destId="{B2706510-B0AC-4528-80B9-F4DAEC523E9F}" srcOrd="3" destOrd="0" presId="urn:microsoft.com/office/officeart/2008/layout/VerticalCurvedList"/>
    <dgm:cxn modelId="{79E23B03-011B-4024-A2AD-2A91F8529B70}" type="presParOf" srcId="{A288BE17-C0D6-4F20-8F5A-1F3DA615A343}" destId="{B242A19C-7746-408D-90B4-069B4F188997}" srcOrd="1" destOrd="0" presId="urn:microsoft.com/office/officeart/2008/layout/VerticalCurvedList"/>
    <dgm:cxn modelId="{DD264628-5DA1-44F4-BF42-436BFABD6F40}" type="presParOf" srcId="{A288BE17-C0D6-4F20-8F5A-1F3DA615A343}" destId="{9BE0C50D-CF95-4D54-A3EB-A3368C736560}" srcOrd="2" destOrd="0" presId="urn:microsoft.com/office/officeart/2008/layout/VerticalCurvedList"/>
    <dgm:cxn modelId="{042388D4-A18E-4548-B8CB-FBB2961B4D6C}" type="presParOf" srcId="{9BE0C50D-CF95-4D54-A3EB-A3368C736560}" destId="{D2F4271B-4EAE-4728-94E4-58C74B2E8D6F}" srcOrd="0" destOrd="0" presId="urn:microsoft.com/office/officeart/2008/layout/VerticalCurvedList"/>
    <dgm:cxn modelId="{2E7186EC-CA07-48CE-AA5B-4342D5C09C7F}" type="presParOf" srcId="{A288BE17-C0D6-4F20-8F5A-1F3DA615A343}" destId="{E464F105-B218-48B5-B85F-FE4349DE0526}" srcOrd="3" destOrd="0" presId="urn:microsoft.com/office/officeart/2008/layout/VerticalCurvedList"/>
    <dgm:cxn modelId="{28E76DE8-37B0-4060-9C37-ED211FC82A09}" type="presParOf" srcId="{A288BE17-C0D6-4F20-8F5A-1F3DA615A343}" destId="{1E992B54-E020-42B5-8DAC-6A2F33F70765}" srcOrd="4" destOrd="0" presId="urn:microsoft.com/office/officeart/2008/layout/VerticalCurvedList"/>
    <dgm:cxn modelId="{DA45B662-6F29-4030-B90E-CA0680A6E988}" type="presParOf" srcId="{1E992B54-E020-42B5-8DAC-6A2F33F70765}" destId="{4370A484-92D8-4EC5-968D-CB319D5A775C}" srcOrd="0" destOrd="0" presId="urn:microsoft.com/office/officeart/2008/layout/VerticalCurvedList"/>
    <dgm:cxn modelId="{24CB149B-5038-49D6-86D6-DA09FD4F0258}" type="presParOf" srcId="{A288BE17-C0D6-4F20-8F5A-1F3DA615A343}" destId="{8C114509-26BC-475E-9925-DD442566774F}" srcOrd="5" destOrd="0" presId="urn:microsoft.com/office/officeart/2008/layout/VerticalCurvedList"/>
    <dgm:cxn modelId="{5DCCAF89-8798-481E-8215-D74CA5D21356}" type="presParOf" srcId="{A288BE17-C0D6-4F20-8F5A-1F3DA615A343}" destId="{892DEE59-6136-4063-AA6D-CAFB92C878DF}" srcOrd="6" destOrd="0" presId="urn:microsoft.com/office/officeart/2008/layout/VerticalCurvedList"/>
    <dgm:cxn modelId="{FDCA80B4-921A-4572-B87A-83FBE650C2F7}" type="presParOf" srcId="{892DEE59-6136-4063-AA6D-CAFB92C878DF}" destId="{0E2634B8-BD6C-46C3-96DB-C4189985D2E5}" srcOrd="0" destOrd="0" presId="urn:microsoft.com/office/officeart/2008/layout/VerticalCurvedList"/>
    <dgm:cxn modelId="{ECFE7C1E-420D-4475-ACD6-6503B92D50BF}" type="presParOf" srcId="{A288BE17-C0D6-4F20-8F5A-1F3DA615A343}" destId="{7210C3BF-18E4-40B6-BA3C-DC36DD0F2B25}" srcOrd="7" destOrd="0" presId="urn:microsoft.com/office/officeart/2008/layout/VerticalCurvedList"/>
    <dgm:cxn modelId="{AACF75E2-64F2-42DC-BC1A-1892502BDD83}" type="presParOf" srcId="{A288BE17-C0D6-4F20-8F5A-1F3DA615A343}" destId="{A1EAB184-8351-457B-A862-FA643125F777}" srcOrd="8" destOrd="0" presId="urn:microsoft.com/office/officeart/2008/layout/VerticalCurvedList"/>
    <dgm:cxn modelId="{3EB18B76-C6AF-45D0-B346-CE0C1C617B63}" type="presParOf" srcId="{A1EAB184-8351-457B-A862-FA643125F777}" destId="{522F3D49-9933-40C1-AAFC-CA05F71ADEBC}" srcOrd="0" destOrd="0" presId="urn:microsoft.com/office/officeart/2008/layout/VerticalCurvedList"/>
    <dgm:cxn modelId="{4D75A36B-F04A-4B18-B181-6CDCD57AEF91}" type="presParOf" srcId="{A288BE17-C0D6-4F20-8F5A-1F3DA615A343}" destId="{D02AF326-0A43-4D88-B205-DC1211DC046B}" srcOrd="9" destOrd="0" presId="urn:microsoft.com/office/officeart/2008/layout/VerticalCurvedList"/>
    <dgm:cxn modelId="{F9A899AF-5CB7-469F-984A-F803BE040C7F}" type="presParOf" srcId="{A288BE17-C0D6-4F20-8F5A-1F3DA615A343}" destId="{37BA662F-7035-4550-A653-9D63A90F5CF1}" srcOrd="10" destOrd="0" presId="urn:microsoft.com/office/officeart/2008/layout/VerticalCurvedList"/>
    <dgm:cxn modelId="{7D0CE5B9-1288-4F20-BCFF-02B2442A0278}" type="presParOf" srcId="{37BA662F-7035-4550-A653-9D63A90F5CF1}" destId="{01C4A3B7-8BFA-4849-9320-4A9DA5A59FFB}" srcOrd="0" destOrd="0" presId="urn:microsoft.com/office/officeart/2008/layout/VerticalCurvedList"/>
  </dgm:cxnLst>
  <dgm:bg>
    <a:noFill/>
  </dgm:bg>
  <dgm:whole>
    <a:ln>
      <a:solidFill>
        <a:schemeClr val="accent2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C9B27A5-11B7-42EF-993C-B79057C0C01E}" type="doc">
      <dgm:prSet loTypeId="urn:microsoft.com/office/officeart/2005/8/layout/vList2" loCatId="list" qsTypeId="urn:microsoft.com/office/officeart/2005/8/quickstyle/simple1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6EF1FF90-5D2F-4F01-B38D-B89F3551F30F}">
      <dgm:prSet custT="1"/>
      <dgm:spPr/>
      <dgm:t>
        <a:bodyPr/>
        <a:lstStyle/>
        <a:p>
          <a:r>
            <a:rPr lang="en-US" sz="3200"/>
            <a:t>Projected Energy Generation</a:t>
          </a:r>
        </a:p>
      </dgm:t>
    </dgm:pt>
    <dgm:pt modelId="{5881301B-EC36-46CF-A26F-077495FD072F}" type="parTrans" cxnId="{1CD3D3C8-DEAB-4318-A7A3-68A9C488E729}">
      <dgm:prSet/>
      <dgm:spPr/>
      <dgm:t>
        <a:bodyPr/>
        <a:lstStyle/>
        <a:p>
          <a:endParaRPr lang="en-US" sz="2400"/>
        </a:p>
      </dgm:t>
    </dgm:pt>
    <dgm:pt modelId="{382E9049-C0AA-4782-86BA-CEA3C4489343}" type="sibTrans" cxnId="{1CD3D3C8-DEAB-4318-A7A3-68A9C488E729}">
      <dgm:prSet/>
      <dgm:spPr/>
      <dgm:t>
        <a:bodyPr/>
        <a:lstStyle/>
        <a:p>
          <a:endParaRPr lang="en-US" sz="2400"/>
        </a:p>
      </dgm:t>
    </dgm:pt>
    <dgm:pt modelId="{AB89C018-1E37-4F39-B6F0-74A1A9986881}">
      <dgm:prSet custT="1"/>
      <dgm:spPr/>
      <dgm:t>
        <a:bodyPr/>
        <a:lstStyle/>
        <a:p>
          <a:r>
            <a:rPr lang="en-US" sz="2800"/>
            <a:t>Total array area: 72 m</a:t>
          </a:r>
          <a:r>
            <a:rPr lang="en-US" sz="2800" baseline="30000"/>
            <a:t>2</a:t>
          </a:r>
          <a:endParaRPr lang="en-US" sz="2800"/>
        </a:p>
      </dgm:t>
    </dgm:pt>
    <dgm:pt modelId="{C3906B74-9273-45F7-BF1F-4EE640C01243}" type="parTrans" cxnId="{57FF717E-865F-4A20-B0B8-2263012AFBF8}">
      <dgm:prSet/>
      <dgm:spPr/>
      <dgm:t>
        <a:bodyPr/>
        <a:lstStyle/>
        <a:p>
          <a:endParaRPr lang="en-US" sz="2400"/>
        </a:p>
      </dgm:t>
    </dgm:pt>
    <dgm:pt modelId="{04B14123-BF9D-4E77-858F-120C75F85EB6}" type="sibTrans" cxnId="{57FF717E-865F-4A20-B0B8-2263012AFBF8}">
      <dgm:prSet/>
      <dgm:spPr/>
      <dgm:t>
        <a:bodyPr/>
        <a:lstStyle/>
        <a:p>
          <a:endParaRPr lang="en-US" sz="2400"/>
        </a:p>
      </dgm:t>
    </dgm:pt>
    <dgm:pt modelId="{53DA71EC-FA94-449F-9D5C-8E74A3DB780D}">
      <dgm:prSet custT="1"/>
      <dgm:spPr/>
      <dgm:t>
        <a:bodyPr/>
        <a:lstStyle/>
        <a:p>
          <a:r>
            <a:rPr lang="en-US" sz="2800"/>
            <a:t>Rated Efficiency: 20%</a:t>
          </a:r>
        </a:p>
      </dgm:t>
    </dgm:pt>
    <dgm:pt modelId="{A986DDCB-0391-411A-A496-3A048B186F2F}" type="parTrans" cxnId="{03F53853-8AEB-4DB3-8A0B-58CF1F70C403}">
      <dgm:prSet/>
      <dgm:spPr/>
      <dgm:t>
        <a:bodyPr/>
        <a:lstStyle/>
        <a:p>
          <a:endParaRPr lang="en-US" sz="2400"/>
        </a:p>
      </dgm:t>
    </dgm:pt>
    <dgm:pt modelId="{CF41A41E-3833-4E3D-87FC-1D8F395AA410}" type="sibTrans" cxnId="{03F53853-8AEB-4DB3-8A0B-58CF1F70C403}">
      <dgm:prSet/>
      <dgm:spPr/>
      <dgm:t>
        <a:bodyPr/>
        <a:lstStyle/>
        <a:p>
          <a:endParaRPr lang="en-US" sz="2400"/>
        </a:p>
      </dgm:t>
    </dgm:pt>
    <mc:AlternateContent xmlns:mc="http://schemas.openxmlformats.org/markup-compatibility/2006" xmlns:a14="http://schemas.microsoft.com/office/drawing/2010/main">
      <mc:Choice Requires="a14">
        <dgm:pt modelId="{EDD21949-95D5-4290-A478-974723BC8A86}">
          <dgm:prSet custT="1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𝑃𝑟𝑜𝑗𝑒𝑐𝑡𝑒𝑑𝐺𝑒𝑛𝑒𝑟𝑎𝑡𝑖𝑜𝑛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𝐶𝑢𝑚𝑢𝑙𝑎𝑡𝑖𝑣𝑒𝑅𝑎𝑑𝑖𝑎𝑡𝑖𝑜𝑛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∗72∗0.2</m:t>
                    </m:r>
                  </m:oMath>
                </m:oMathPara>
              </a14:m>
              <a:endParaRPr lang="en-US" sz="2800"/>
            </a:p>
          </dgm:t>
        </dgm:pt>
      </mc:Choice>
      <mc:Fallback xmlns="">
        <dgm:pt modelId="{EDD21949-95D5-4290-A478-974723BC8A86}">
          <dgm:prSet custT="1"/>
          <dgm:spPr/>
          <dgm:t>
            <a:bodyPr/>
            <a:lstStyle/>
            <a:p>
              <a:r>
                <a:rPr lang="en-US" sz="2800" b="0" i="0"/>
                <a:t>𝑃𝑟𝑜𝑗𝑒𝑐𝑡𝑒𝑑𝐺𝑒𝑛𝑒𝑟𝑎𝑡𝑖𝑜𝑛=𝐶𝑢𝑚𝑢𝑙𝑎𝑡𝑖𝑣𝑒𝑅𝑎𝑑𝑖𝑎𝑡𝑖𝑜𝑛∗72∗0.2</a:t>
              </a:r>
              <a:endParaRPr lang="en-US" sz="2800"/>
            </a:p>
          </dgm:t>
        </dgm:pt>
      </mc:Fallback>
    </mc:AlternateContent>
    <dgm:pt modelId="{20B3C5E9-9837-43BE-ACF7-78DD048BE892}" type="parTrans" cxnId="{4BB7C611-F8DB-44BC-A532-DD15751D166C}">
      <dgm:prSet/>
      <dgm:spPr/>
      <dgm:t>
        <a:bodyPr/>
        <a:lstStyle/>
        <a:p>
          <a:endParaRPr lang="en-US" sz="2400"/>
        </a:p>
      </dgm:t>
    </dgm:pt>
    <dgm:pt modelId="{4DFDB7C1-ECEE-4365-AE43-708E8E78BD03}" type="sibTrans" cxnId="{4BB7C611-F8DB-44BC-A532-DD15751D166C}">
      <dgm:prSet/>
      <dgm:spPr/>
      <dgm:t>
        <a:bodyPr/>
        <a:lstStyle/>
        <a:p>
          <a:endParaRPr lang="en-US" sz="2400"/>
        </a:p>
      </dgm:t>
    </dgm:pt>
    <dgm:pt modelId="{F2236E40-660E-4A4F-94C5-B679515208DC}">
      <dgm:prSet custT="1"/>
      <dgm:spPr/>
      <dgm:t>
        <a:bodyPr/>
        <a:lstStyle/>
        <a:p>
          <a:r>
            <a:rPr lang="en-US" sz="3200"/>
            <a:t>Practical Energy Generation</a:t>
          </a:r>
        </a:p>
      </dgm:t>
    </dgm:pt>
    <dgm:pt modelId="{9D6527A7-977C-4BC3-A1C8-CFDBC8C5CFAB}" type="parTrans" cxnId="{D7391E29-5CEA-4969-946F-255DEAA79618}">
      <dgm:prSet/>
      <dgm:spPr/>
      <dgm:t>
        <a:bodyPr/>
        <a:lstStyle/>
        <a:p>
          <a:endParaRPr lang="en-US" sz="2400"/>
        </a:p>
      </dgm:t>
    </dgm:pt>
    <dgm:pt modelId="{BDB54256-5C0E-486A-AC33-2066DD4CE557}" type="sibTrans" cxnId="{D7391E29-5CEA-4969-946F-255DEAA79618}">
      <dgm:prSet/>
      <dgm:spPr/>
      <dgm:t>
        <a:bodyPr/>
        <a:lstStyle/>
        <a:p>
          <a:endParaRPr lang="en-US" sz="2400"/>
        </a:p>
      </dgm:t>
    </dgm:pt>
    <mc:AlternateContent xmlns:mc="http://schemas.openxmlformats.org/markup-compatibility/2006" xmlns:a14="http://schemas.microsoft.com/office/drawing/2010/main">
      <mc:Choice Requires="a14">
        <dgm:pt modelId="{B0AFBC2E-5A8C-4971-805D-CFF5029E20C1}">
          <dgm:prSet custT="1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𝑀𝑒𝑎𝑠𝑢𝑟𝑒𝑑𝐸𝑓𝑓𝑒𝑐𝑖𝑒𝑛𝑐𝑦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>
                            <a:latin typeface="Cambria Math" panose="02040503050406030204" pitchFamily="18" charset="0"/>
                          </a:rPr>
                          <m:t>𝑀𝑒𝑎𝑠𝑢𝑟𝑒𝑑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>
                            <a:latin typeface="Cambria Math" panose="02040503050406030204" pitchFamily="18" charset="0"/>
                          </a:rPr>
                          <m:t>𝐺𝑒𝑛𝑒𝑟𝑎𝑡𝑖𝑜𝑛</m:t>
                        </m:r>
                      </m:num>
                      <m:den>
                        <m:r>
                          <a:rPr lang="en-US" sz="2800" b="0" i="1">
                            <a:latin typeface="Cambria Math" panose="02040503050406030204" pitchFamily="18" charset="0"/>
                          </a:rPr>
                          <m:t>𝑃𝑟𝑜𝑗𝑒𝑐𝑡𝑒𝑑</m:t>
                        </m:r>
                        <m:r>
                          <a:rPr lang="en-US" sz="2800" b="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>
                            <a:latin typeface="Cambria Math" panose="02040503050406030204" pitchFamily="18" charset="0"/>
                          </a:rPr>
                          <m:t>𝐺𝑒𝑛𝑒𝑟𝑎𝑡𝑖𝑜𝑛</m:t>
                        </m:r>
                      </m:den>
                    </m:f>
                  </m:oMath>
                </m:oMathPara>
              </a14:m>
              <a:endParaRPr lang="en-US" sz="2800" dirty="0"/>
            </a:p>
          </dgm:t>
        </dgm:pt>
      </mc:Choice>
      <mc:Fallback xmlns="">
        <dgm:pt modelId="{B0AFBC2E-5A8C-4971-805D-CFF5029E20C1}">
          <dgm:prSet custT="1"/>
          <dgm:spPr/>
          <dgm:t>
            <a:bodyPr/>
            <a:lstStyle/>
            <a:p>
              <a:pPr/>
              <a:r>
                <a:rPr lang="en-US" sz="2800" b="0" i="0">
                  <a:latin typeface="Cambria Math" panose="02040503050406030204" pitchFamily="18" charset="0"/>
                </a:rPr>
                <a:t>𝑀𝑒𝑎𝑠𝑢𝑟𝑒𝑑𝐸𝑓𝑓𝑒𝑐𝑖𝑒𝑛𝑐𝑦=(𝑀𝑒𝑎𝑠𝑢𝑟𝑒𝑑 𝐺𝑒𝑛𝑒𝑟𝑎𝑡𝑖𝑜𝑛)/(𝑃𝑟𝑜𝑗𝑒𝑐𝑡𝑒𝑑 𝐺𝑒𝑛𝑒𝑟𝑎𝑡𝑖𝑜𝑛)</a:t>
              </a:r>
              <a:endParaRPr lang="en-US" sz="2800" dirty="0"/>
            </a:p>
          </dgm:t>
        </dgm:pt>
      </mc:Fallback>
    </mc:AlternateContent>
    <dgm:pt modelId="{13A567C4-0B21-4084-A8C6-5F942FF0C6D2}" type="parTrans" cxnId="{17728300-D4C1-4E8C-AB04-7C7A34232CA7}">
      <dgm:prSet/>
      <dgm:spPr/>
      <dgm:t>
        <a:bodyPr/>
        <a:lstStyle/>
        <a:p>
          <a:endParaRPr lang="en-US" sz="2400"/>
        </a:p>
      </dgm:t>
    </dgm:pt>
    <dgm:pt modelId="{8B480D9A-1BBA-4CF1-B8C8-FA765D0A82EC}" type="sibTrans" cxnId="{17728300-D4C1-4E8C-AB04-7C7A34232CA7}">
      <dgm:prSet/>
      <dgm:spPr/>
      <dgm:t>
        <a:bodyPr/>
        <a:lstStyle/>
        <a:p>
          <a:endParaRPr lang="en-US" sz="2400"/>
        </a:p>
      </dgm:t>
    </dgm:pt>
    <dgm:pt modelId="{1BCA8C2A-20FD-4901-A5FE-B7F69942F7EF}">
      <dgm:prSet custT="1"/>
      <dgm:spPr/>
      <dgm:t>
        <a:bodyPr/>
        <a:lstStyle/>
        <a:p>
          <a:r>
            <a:rPr lang="en-US" sz="2800" dirty="0"/>
            <a:t>Average Efficiency: 17%</a:t>
          </a:r>
        </a:p>
      </dgm:t>
    </dgm:pt>
    <dgm:pt modelId="{40A26DD7-4CFD-48D4-BE7C-2B0AC96B012A}" type="parTrans" cxnId="{0082CDA2-BDD6-4D6F-B81D-A1C2580F3E13}">
      <dgm:prSet/>
      <dgm:spPr/>
      <dgm:t>
        <a:bodyPr/>
        <a:lstStyle/>
        <a:p>
          <a:endParaRPr lang="en-US"/>
        </a:p>
      </dgm:t>
    </dgm:pt>
    <dgm:pt modelId="{8D089C81-6CEA-4140-BFA2-0D01F80F9CC2}" type="sibTrans" cxnId="{0082CDA2-BDD6-4D6F-B81D-A1C2580F3E13}">
      <dgm:prSet/>
      <dgm:spPr/>
      <dgm:t>
        <a:bodyPr/>
        <a:lstStyle/>
        <a:p>
          <a:endParaRPr lang="en-US"/>
        </a:p>
      </dgm:t>
    </dgm:pt>
    <dgm:pt modelId="{03EC976D-8415-425E-AD36-010BED21941E}" type="pres">
      <dgm:prSet presAssocID="{3C9B27A5-11B7-42EF-993C-B79057C0C01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2C6F00E-8A92-4018-AEBF-A24089A8C6BC}" type="pres">
      <dgm:prSet presAssocID="{6EF1FF90-5D2F-4F01-B38D-B89F3551F30F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811417-9E39-44B2-AD44-B79E8FE839A6}" type="pres">
      <dgm:prSet presAssocID="{6EF1FF90-5D2F-4F01-B38D-B89F3551F30F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459920-73AB-48E6-8ED6-8E1EA5ED528D}" type="pres">
      <dgm:prSet presAssocID="{F2236E40-660E-4A4F-94C5-B679515208DC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A5E479-D11B-4A2A-A2C2-6EC15D9B9BA6}" type="pres">
      <dgm:prSet presAssocID="{F2236E40-660E-4A4F-94C5-B679515208DC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50F4093-EAA2-446C-BEF9-BF796367CF40}" type="presOf" srcId="{B0AFBC2E-5A8C-4971-805D-CFF5029E20C1}" destId="{92A5E479-D11B-4A2A-A2C2-6EC15D9B9BA6}" srcOrd="0" destOrd="0" presId="urn:microsoft.com/office/officeart/2005/8/layout/vList2"/>
    <dgm:cxn modelId="{57FF717E-865F-4A20-B0B8-2263012AFBF8}" srcId="{6EF1FF90-5D2F-4F01-B38D-B89F3551F30F}" destId="{AB89C018-1E37-4F39-B6F0-74A1A9986881}" srcOrd="0" destOrd="0" parTransId="{C3906B74-9273-45F7-BF1F-4EE640C01243}" sibTransId="{04B14123-BF9D-4E77-858F-120C75F85EB6}"/>
    <dgm:cxn modelId="{17728300-D4C1-4E8C-AB04-7C7A34232CA7}" srcId="{F2236E40-660E-4A4F-94C5-B679515208DC}" destId="{B0AFBC2E-5A8C-4971-805D-CFF5029E20C1}" srcOrd="0" destOrd="0" parTransId="{13A567C4-0B21-4084-A8C6-5F942FF0C6D2}" sibTransId="{8B480D9A-1BBA-4CF1-B8C8-FA765D0A82EC}"/>
    <dgm:cxn modelId="{1CD3D3C8-DEAB-4318-A7A3-68A9C488E729}" srcId="{3C9B27A5-11B7-42EF-993C-B79057C0C01E}" destId="{6EF1FF90-5D2F-4F01-B38D-B89F3551F30F}" srcOrd="0" destOrd="0" parTransId="{5881301B-EC36-46CF-A26F-077495FD072F}" sibTransId="{382E9049-C0AA-4782-86BA-CEA3C4489343}"/>
    <dgm:cxn modelId="{4BB7C611-F8DB-44BC-A532-DD15751D166C}" srcId="{6EF1FF90-5D2F-4F01-B38D-B89F3551F30F}" destId="{EDD21949-95D5-4290-A478-974723BC8A86}" srcOrd="2" destOrd="0" parTransId="{20B3C5E9-9837-43BE-ACF7-78DD048BE892}" sibTransId="{4DFDB7C1-ECEE-4365-AE43-708E8E78BD03}"/>
    <dgm:cxn modelId="{B2FF472B-CA8A-445A-9489-87E1A300FCBB}" type="presOf" srcId="{3C9B27A5-11B7-42EF-993C-B79057C0C01E}" destId="{03EC976D-8415-425E-AD36-010BED21941E}" srcOrd="0" destOrd="0" presId="urn:microsoft.com/office/officeart/2005/8/layout/vList2"/>
    <dgm:cxn modelId="{0082CDA2-BDD6-4D6F-B81D-A1C2580F3E13}" srcId="{F2236E40-660E-4A4F-94C5-B679515208DC}" destId="{1BCA8C2A-20FD-4901-A5FE-B7F69942F7EF}" srcOrd="1" destOrd="0" parTransId="{40A26DD7-4CFD-48D4-BE7C-2B0AC96B012A}" sibTransId="{8D089C81-6CEA-4140-BFA2-0D01F80F9CC2}"/>
    <dgm:cxn modelId="{7E5932D7-E956-4C0E-8D1A-A7A42662F16A}" type="presOf" srcId="{AB89C018-1E37-4F39-B6F0-74A1A9986881}" destId="{F4811417-9E39-44B2-AD44-B79E8FE839A6}" srcOrd="0" destOrd="0" presId="urn:microsoft.com/office/officeart/2005/8/layout/vList2"/>
    <dgm:cxn modelId="{03F53853-8AEB-4DB3-8A0B-58CF1F70C403}" srcId="{6EF1FF90-5D2F-4F01-B38D-B89F3551F30F}" destId="{53DA71EC-FA94-449F-9D5C-8E74A3DB780D}" srcOrd="1" destOrd="0" parTransId="{A986DDCB-0391-411A-A496-3A048B186F2F}" sibTransId="{CF41A41E-3833-4E3D-87FC-1D8F395AA410}"/>
    <dgm:cxn modelId="{A739C33C-DEC5-4DFF-84D5-3E53E447836E}" type="presOf" srcId="{53DA71EC-FA94-449F-9D5C-8E74A3DB780D}" destId="{F4811417-9E39-44B2-AD44-B79E8FE839A6}" srcOrd="0" destOrd="1" presId="urn:microsoft.com/office/officeart/2005/8/layout/vList2"/>
    <dgm:cxn modelId="{C84282CD-424E-40DB-8614-0BA664791095}" type="presOf" srcId="{F2236E40-660E-4A4F-94C5-B679515208DC}" destId="{A1459920-73AB-48E6-8ED6-8E1EA5ED528D}" srcOrd="0" destOrd="0" presId="urn:microsoft.com/office/officeart/2005/8/layout/vList2"/>
    <dgm:cxn modelId="{D9A3837F-7C26-4647-9F85-A21299908799}" type="presOf" srcId="{6EF1FF90-5D2F-4F01-B38D-B89F3551F30F}" destId="{92C6F00E-8A92-4018-AEBF-A24089A8C6BC}" srcOrd="0" destOrd="0" presId="urn:microsoft.com/office/officeart/2005/8/layout/vList2"/>
    <dgm:cxn modelId="{7AE51B39-08F4-4E46-96AB-B4BEB6B17A02}" type="presOf" srcId="{1BCA8C2A-20FD-4901-A5FE-B7F69942F7EF}" destId="{92A5E479-D11B-4A2A-A2C2-6EC15D9B9BA6}" srcOrd="0" destOrd="1" presId="urn:microsoft.com/office/officeart/2005/8/layout/vList2"/>
    <dgm:cxn modelId="{D7391E29-5CEA-4969-946F-255DEAA79618}" srcId="{3C9B27A5-11B7-42EF-993C-B79057C0C01E}" destId="{F2236E40-660E-4A4F-94C5-B679515208DC}" srcOrd="1" destOrd="0" parTransId="{9D6527A7-977C-4BC3-A1C8-CFDBC8C5CFAB}" sibTransId="{BDB54256-5C0E-486A-AC33-2066DD4CE557}"/>
    <dgm:cxn modelId="{1C3656B2-E6A3-40F6-AFC2-57E78A8B092F}" type="presOf" srcId="{EDD21949-95D5-4290-A478-974723BC8A86}" destId="{F4811417-9E39-44B2-AD44-B79E8FE839A6}" srcOrd="0" destOrd="2" presId="urn:microsoft.com/office/officeart/2005/8/layout/vList2"/>
    <dgm:cxn modelId="{245F59A2-45AC-4AC2-B020-7635BBAEF8B8}" type="presParOf" srcId="{03EC976D-8415-425E-AD36-010BED21941E}" destId="{92C6F00E-8A92-4018-AEBF-A24089A8C6BC}" srcOrd="0" destOrd="0" presId="urn:microsoft.com/office/officeart/2005/8/layout/vList2"/>
    <dgm:cxn modelId="{9E047248-773B-4F96-B863-7AEB302F9830}" type="presParOf" srcId="{03EC976D-8415-425E-AD36-010BED21941E}" destId="{F4811417-9E39-44B2-AD44-B79E8FE839A6}" srcOrd="1" destOrd="0" presId="urn:microsoft.com/office/officeart/2005/8/layout/vList2"/>
    <dgm:cxn modelId="{B2FED221-FEDB-434D-94F6-DBD92ED464A3}" type="presParOf" srcId="{03EC976D-8415-425E-AD36-010BED21941E}" destId="{A1459920-73AB-48E6-8ED6-8E1EA5ED528D}" srcOrd="2" destOrd="0" presId="urn:microsoft.com/office/officeart/2005/8/layout/vList2"/>
    <dgm:cxn modelId="{0646B55D-0FF1-4DC8-90EA-94C6C59DB89B}" type="presParOf" srcId="{03EC976D-8415-425E-AD36-010BED21941E}" destId="{92A5E479-D11B-4A2A-A2C2-6EC15D9B9BA6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C9B27A5-11B7-42EF-993C-B79057C0C01E}" type="doc">
      <dgm:prSet loTypeId="urn:microsoft.com/office/officeart/2005/8/layout/vList2" loCatId="list" qsTypeId="urn:microsoft.com/office/officeart/2005/8/quickstyle/simple1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6EF1FF90-5D2F-4F01-B38D-B89F3551F30F}">
      <dgm:prSet custT="1"/>
      <dgm:spPr/>
      <dgm:t>
        <a:bodyPr/>
        <a:lstStyle/>
        <a:p>
          <a:r>
            <a:rPr lang="en-US" sz="3200"/>
            <a:t>Projected Energy Generation</a:t>
          </a:r>
        </a:p>
      </dgm:t>
    </dgm:pt>
    <dgm:pt modelId="{5881301B-EC36-46CF-A26F-077495FD072F}" type="parTrans" cxnId="{1CD3D3C8-DEAB-4318-A7A3-68A9C488E729}">
      <dgm:prSet/>
      <dgm:spPr/>
      <dgm:t>
        <a:bodyPr/>
        <a:lstStyle/>
        <a:p>
          <a:endParaRPr lang="en-US" sz="2400"/>
        </a:p>
      </dgm:t>
    </dgm:pt>
    <dgm:pt modelId="{382E9049-C0AA-4782-86BA-CEA3C4489343}" type="sibTrans" cxnId="{1CD3D3C8-DEAB-4318-A7A3-68A9C488E729}">
      <dgm:prSet/>
      <dgm:spPr/>
      <dgm:t>
        <a:bodyPr/>
        <a:lstStyle/>
        <a:p>
          <a:endParaRPr lang="en-US" sz="2400"/>
        </a:p>
      </dgm:t>
    </dgm:pt>
    <dgm:pt modelId="{AB89C018-1E37-4F39-B6F0-74A1A9986881}">
      <dgm:prSet custT="1"/>
      <dgm:spPr>
        <a:blipFill>
          <a:blip xmlns:r="http://schemas.openxmlformats.org/officeDocument/2006/relationships" r:embed="rId1"/>
          <a:stretch>
            <a:fillRect t="-16102"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C3906B74-9273-45F7-BF1F-4EE640C01243}" type="parTrans" cxnId="{57FF717E-865F-4A20-B0B8-2263012AFBF8}">
      <dgm:prSet/>
      <dgm:spPr/>
      <dgm:t>
        <a:bodyPr/>
        <a:lstStyle/>
        <a:p>
          <a:endParaRPr lang="en-US" sz="2400"/>
        </a:p>
      </dgm:t>
    </dgm:pt>
    <dgm:pt modelId="{04B14123-BF9D-4E77-858F-120C75F85EB6}" type="sibTrans" cxnId="{57FF717E-865F-4A20-B0B8-2263012AFBF8}">
      <dgm:prSet/>
      <dgm:spPr/>
      <dgm:t>
        <a:bodyPr/>
        <a:lstStyle/>
        <a:p>
          <a:endParaRPr lang="en-US" sz="2400"/>
        </a:p>
      </dgm:t>
    </dgm:pt>
    <dgm:pt modelId="{53DA71EC-FA94-449F-9D5C-8E74A3DB780D}">
      <dgm:prSet custT="1"/>
      <dgm:spPr/>
      <dgm:t>
        <a:bodyPr/>
        <a:lstStyle/>
        <a:p>
          <a:r>
            <a:rPr lang="en-US">
              <a:noFill/>
            </a:rPr>
            <a:t> </a:t>
          </a:r>
        </a:p>
      </dgm:t>
    </dgm:pt>
    <dgm:pt modelId="{A986DDCB-0391-411A-A496-3A048B186F2F}" type="parTrans" cxnId="{03F53853-8AEB-4DB3-8A0B-58CF1F70C403}">
      <dgm:prSet/>
      <dgm:spPr/>
      <dgm:t>
        <a:bodyPr/>
        <a:lstStyle/>
        <a:p>
          <a:endParaRPr lang="en-US" sz="2400"/>
        </a:p>
      </dgm:t>
    </dgm:pt>
    <dgm:pt modelId="{CF41A41E-3833-4E3D-87FC-1D8F395AA410}" type="sibTrans" cxnId="{03F53853-8AEB-4DB3-8A0B-58CF1F70C403}">
      <dgm:prSet/>
      <dgm:spPr/>
      <dgm:t>
        <a:bodyPr/>
        <a:lstStyle/>
        <a:p>
          <a:endParaRPr lang="en-US" sz="2400"/>
        </a:p>
      </dgm:t>
    </dgm:pt>
    <dgm:pt modelId="{EDD21949-95D5-4290-A478-974723BC8A86}">
      <dgm:prSet custT="1"/>
      <dgm:spPr/>
      <dgm:t>
        <a:bodyPr/>
        <a:lstStyle/>
        <a:p>
          <a:r>
            <a:rPr lang="en-US">
              <a:noFill/>
            </a:rPr>
            <a:t> </a:t>
          </a:r>
        </a:p>
      </dgm:t>
    </dgm:pt>
    <dgm:pt modelId="{20B3C5E9-9837-43BE-ACF7-78DD048BE892}" type="parTrans" cxnId="{4BB7C611-F8DB-44BC-A532-DD15751D166C}">
      <dgm:prSet/>
      <dgm:spPr/>
      <dgm:t>
        <a:bodyPr/>
        <a:lstStyle/>
        <a:p>
          <a:endParaRPr lang="en-US" sz="2400"/>
        </a:p>
      </dgm:t>
    </dgm:pt>
    <dgm:pt modelId="{4DFDB7C1-ECEE-4365-AE43-708E8E78BD03}" type="sibTrans" cxnId="{4BB7C611-F8DB-44BC-A532-DD15751D166C}">
      <dgm:prSet/>
      <dgm:spPr/>
      <dgm:t>
        <a:bodyPr/>
        <a:lstStyle/>
        <a:p>
          <a:endParaRPr lang="en-US" sz="2400"/>
        </a:p>
      </dgm:t>
    </dgm:pt>
    <dgm:pt modelId="{F2236E40-660E-4A4F-94C5-B679515208DC}">
      <dgm:prSet custT="1"/>
      <dgm:spPr/>
      <dgm:t>
        <a:bodyPr/>
        <a:lstStyle/>
        <a:p>
          <a:r>
            <a:rPr lang="en-US" sz="3200"/>
            <a:t>Practical Energy Generation</a:t>
          </a:r>
        </a:p>
      </dgm:t>
    </dgm:pt>
    <dgm:pt modelId="{9D6527A7-977C-4BC3-A1C8-CFDBC8C5CFAB}" type="parTrans" cxnId="{D7391E29-5CEA-4969-946F-255DEAA79618}">
      <dgm:prSet/>
      <dgm:spPr/>
      <dgm:t>
        <a:bodyPr/>
        <a:lstStyle/>
        <a:p>
          <a:endParaRPr lang="en-US" sz="2400"/>
        </a:p>
      </dgm:t>
    </dgm:pt>
    <dgm:pt modelId="{BDB54256-5C0E-486A-AC33-2066DD4CE557}" type="sibTrans" cxnId="{D7391E29-5CEA-4969-946F-255DEAA79618}">
      <dgm:prSet/>
      <dgm:spPr/>
      <dgm:t>
        <a:bodyPr/>
        <a:lstStyle/>
        <a:p>
          <a:endParaRPr lang="en-US" sz="2400"/>
        </a:p>
      </dgm:t>
    </dgm:pt>
    <dgm:pt modelId="{B0AFBC2E-5A8C-4971-805D-CFF5029E20C1}">
      <dgm:prSet custT="1"/>
      <dgm:spPr>
        <a:blipFill>
          <a:blip xmlns:r="http://schemas.openxmlformats.org/officeDocument/2006/relationships" r:embed="rId2"/>
          <a:stretch>
            <a:fillRect b="-15306"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13A567C4-0B21-4084-A8C6-5F942FF0C6D2}" type="parTrans" cxnId="{17728300-D4C1-4E8C-AB04-7C7A34232CA7}">
      <dgm:prSet/>
      <dgm:spPr/>
      <dgm:t>
        <a:bodyPr/>
        <a:lstStyle/>
        <a:p>
          <a:endParaRPr lang="en-US" sz="2400"/>
        </a:p>
      </dgm:t>
    </dgm:pt>
    <dgm:pt modelId="{8B480D9A-1BBA-4CF1-B8C8-FA765D0A82EC}" type="sibTrans" cxnId="{17728300-D4C1-4E8C-AB04-7C7A34232CA7}">
      <dgm:prSet/>
      <dgm:spPr/>
      <dgm:t>
        <a:bodyPr/>
        <a:lstStyle/>
        <a:p>
          <a:endParaRPr lang="en-US" sz="2400"/>
        </a:p>
      </dgm:t>
    </dgm:pt>
    <dgm:pt modelId="{1BCA8C2A-20FD-4901-A5FE-B7F69942F7EF}">
      <dgm:prSet custT="1"/>
      <dgm:spPr/>
      <dgm:t>
        <a:bodyPr/>
        <a:lstStyle/>
        <a:p>
          <a:r>
            <a:rPr lang="en-US">
              <a:noFill/>
            </a:rPr>
            <a:t> </a:t>
          </a:r>
        </a:p>
      </dgm:t>
    </dgm:pt>
    <dgm:pt modelId="{40A26DD7-4CFD-48D4-BE7C-2B0AC96B012A}" type="parTrans" cxnId="{0082CDA2-BDD6-4D6F-B81D-A1C2580F3E13}">
      <dgm:prSet/>
      <dgm:spPr/>
      <dgm:t>
        <a:bodyPr/>
        <a:lstStyle/>
        <a:p>
          <a:endParaRPr lang="en-US"/>
        </a:p>
      </dgm:t>
    </dgm:pt>
    <dgm:pt modelId="{8D089C81-6CEA-4140-BFA2-0D01F80F9CC2}" type="sibTrans" cxnId="{0082CDA2-BDD6-4D6F-B81D-A1C2580F3E13}">
      <dgm:prSet/>
      <dgm:spPr/>
      <dgm:t>
        <a:bodyPr/>
        <a:lstStyle/>
        <a:p>
          <a:endParaRPr lang="en-US"/>
        </a:p>
      </dgm:t>
    </dgm:pt>
    <dgm:pt modelId="{03EC976D-8415-425E-AD36-010BED21941E}" type="pres">
      <dgm:prSet presAssocID="{3C9B27A5-11B7-42EF-993C-B79057C0C01E}" presName="linear" presStyleCnt="0">
        <dgm:presLayoutVars>
          <dgm:animLvl val="lvl"/>
          <dgm:resizeHandles val="exact"/>
        </dgm:presLayoutVars>
      </dgm:prSet>
      <dgm:spPr/>
    </dgm:pt>
    <dgm:pt modelId="{92C6F00E-8A92-4018-AEBF-A24089A8C6BC}" type="pres">
      <dgm:prSet presAssocID="{6EF1FF90-5D2F-4F01-B38D-B89F3551F30F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F4811417-9E39-44B2-AD44-B79E8FE839A6}" type="pres">
      <dgm:prSet presAssocID="{6EF1FF90-5D2F-4F01-B38D-B89F3551F30F}" presName="childText" presStyleLbl="revTx" presStyleIdx="0" presStyleCnt="2">
        <dgm:presLayoutVars>
          <dgm:bulletEnabled val="1"/>
        </dgm:presLayoutVars>
      </dgm:prSet>
      <dgm:spPr/>
    </dgm:pt>
    <dgm:pt modelId="{A1459920-73AB-48E6-8ED6-8E1EA5ED528D}" type="pres">
      <dgm:prSet presAssocID="{F2236E40-660E-4A4F-94C5-B679515208DC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92A5E479-D11B-4A2A-A2C2-6EC15D9B9BA6}" type="pres">
      <dgm:prSet presAssocID="{F2236E40-660E-4A4F-94C5-B679515208DC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17728300-D4C1-4E8C-AB04-7C7A34232CA7}" srcId="{F2236E40-660E-4A4F-94C5-B679515208DC}" destId="{B0AFBC2E-5A8C-4971-805D-CFF5029E20C1}" srcOrd="0" destOrd="0" parTransId="{13A567C4-0B21-4084-A8C6-5F942FF0C6D2}" sibTransId="{8B480D9A-1BBA-4CF1-B8C8-FA765D0A82EC}"/>
    <dgm:cxn modelId="{4BB7C611-F8DB-44BC-A532-DD15751D166C}" srcId="{6EF1FF90-5D2F-4F01-B38D-B89F3551F30F}" destId="{EDD21949-95D5-4290-A478-974723BC8A86}" srcOrd="2" destOrd="0" parTransId="{20B3C5E9-9837-43BE-ACF7-78DD048BE892}" sibTransId="{4DFDB7C1-ECEE-4365-AE43-708E8E78BD03}"/>
    <dgm:cxn modelId="{D7391E29-5CEA-4969-946F-255DEAA79618}" srcId="{3C9B27A5-11B7-42EF-993C-B79057C0C01E}" destId="{F2236E40-660E-4A4F-94C5-B679515208DC}" srcOrd="1" destOrd="0" parTransId="{9D6527A7-977C-4BC3-A1C8-CFDBC8C5CFAB}" sibTransId="{BDB54256-5C0E-486A-AC33-2066DD4CE557}"/>
    <dgm:cxn modelId="{B2FF472B-CA8A-445A-9489-87E1A300FCBB}" type="presOf" srcId="{3C9B27A5-11B7-42EF-993C-B79057C0C01E}" destId="{03EC976D-8415-425E-AD36-010BED21941E}" srcOrd="0" destOrd="0" presId="urn:microsoft.com/office/officeart/2005/8/layout/vList2"/>
    <dgm:cxn modelId="{7AE51B39-08F4-4E46-96AB-B4BEB6B17A02}" type="presOf" srcId="{1BCA8C2A-20FD-4901-A5FE-B7F69942F7EF}" destId="{92A5E479-D11B-4A2A-A2C2-6EC15D9B9BA6}" srcOrd="0" destOrd="1" presId="urn:microsoft.com/office/officeart/2005/8/layout/vList2"/>
    <dgm:cxn modelId="{A739C33C-DEC5-4DFF-84D5-3E53E447836E}" type="presOf" srcId="{53DA71EC-FA94-449F-9D5C-8E74A3DB780D}" destId="{F4811417-9E39-44B2-AD44-B79E8FE839A6}" srcOrd="0" destOrd="1" presId="urn:microsoft.com/office/officeart/2005/8/layout/vList2"/>
    <dgm:cxn modelId="{03F53853-8AEB-4DB3-8A0B-58CF1F70C403}" srcId="{6EF1FF90-5D2F-4F01-B38D-B89F3551F30F}" destId="{53DA71EC-FA94-449F-9D5C-8E74A3DB780D}" srcOrd="1" destOrd="0" parTransId="{A986DDCB-0391-411A-A496-3A048B186F2F}" sibTransId="{CF41A41E-3833-4E3D-87FC-1D8F395AA410}"/>
    <dgm:cxn modelId="{57FF717E-865F-4A20-B0B8-2263012AFBF8}" srcId="{6EF1FF90-5D2F-4F01-B38D-B89F3551F30F}" destId="{AB89C018-1E37-4F39-B6F0-74A1A9986881}" srcOrd="0" destOrd="0" parTransId="{C3906B74-9273-45F7-BF1F-4EE640C01243}" sibTransId="{04B14123-BF9D-4E77-858F-120C75F85EB6}"/>
    <dgm:cxn modelId="{D9A3837F-7C26-4647-9F85-A21299908799}" type="presOf" srcId="{6EF1FF90-5D2F-4F01-B38D-B89F3551F30F}" destId="{92C6F00E-8A92-4018-AEBF-A24089A8C6BC}" srcOrd="0" destOrd="0" presId="urn:microsoft.com/office/officeart/2005/8/layout/vList2"/>
    <dgm:cxn modelId="{550F4093-EAA2-446C-BEF9-BF796367CF40}" type="presOf" srcId="{B0AFBC2E-5A8C-4971-805D-CFF5029E20C1}" destId="{92A5E479-D11B-4A2A-A2C2-6EC15D9B9BA6}" srcOrd="0" destOrd="0" presId="urn:microsoft.com/office/officeart/2005/8/layout/vList2"/>
    <dgm:cxn modelId="{0082CDA2-BDD6-4D6F-B81D-A1C2580F3E13}" srcId="{F2236E40-660E-4A4F-94C5-B679515208DC}" destId="{1BCA8C2A-20FD-4901-A5FE-B7F69942F7EF}" srcOrd="1" destOrd="0" parTransId="{40A26DD7-4CFD-48D4-BE7C-2B0AC96B012A}" sibTransId="{8D089C81-6CEA-4140-BFA2-0D01F80F9CC2}"/>
    <dgm:cxn modelId="{1C3656B2-E6A3-40F6-AFC2-57E78A8B092F}" type="presOf" srcId="{EDD21949-95D5-4290-A478-974723BC8A86}" destId="{F4811417-9E39-44B2-AD44-B79E8FE839A6}" srcOrd="0" destOrd="2" presId="urn:microsoft.com/office/officeart/2005/8/layout/vList2"/>
    <dgm:cxn modelId="{1CD3D3C8-DEAB-4318-A7A3-68A9C488E729}" srcId="{3C9B27A5-11B7-42EF-993C-B79057C0C01E}" destId="{6EF1FF90-5D2F-4F01-B38D-B89F3551F30F}" srcOrd="0" destOrd="0" parTransId="{5881301B-EC36-46CF-A26F-077495FD072F}" sibTransId="{382E9049-C0AA-4782-86BA-CEA3C4489343}"/>
    <dgm:cxn modelId="{C84282CD-424E-40DB-8614-0BA664791095}" type="presOf" srcId="{F2236E40-660E-4A4F-94C5-B679515208DC}" destId="{A1459920-73AB-48E6-8ED6-8E1EA5ED528D}" srcOrd="0" destOrd="0" presId="urn:microsoft.com/office/officeart/2005/8/layout/vList2"/>
    <dgm:cxn modelId="{7E5932D7-E956-4C0E-8D1A-A7A42662F16A}" type="presOf" srcId="{AB89C018-1E37-4F39-B6F0-74A1A9986881}" destId="{F4811417-9E39-44B2-AD44-B79E8FE839A6}" srcOrd="0" destOrd="0" presId="urn:microsoft.com/office/officeart/2005/8/layout/vList2"/>
    <dgm:cxn modelId="{245F59A2-45AC-4AC2-B020-7635BBAEF8B8}" type="presParOf" srcId="{03EC976D-8415-425E-AD36-010BED21941E}" destId="{92C6F00E-8A92-4018-AEBF-A24089A8C6BC}" srcOrd="0" destOrd="0" presId="urn:microsoft.com/office/officeart/2005/8/layout/vList2"/>
    <dgm:cxn modelId="{9E047248-773B-4F96-B863-7AEB302F9830}" type="presParOf" srcId="{03EC976D-8415-425E-AD36-010BED21941E}" destId="{F4811417-9E39-44B2-AD44-B79E8FE839A6}" srcOrd="1" destOrd="0" presId="urn:microsoft.com/office/officeart/2005/8/layout/vList2"/>
    <dgm:cxn modelId="{B2FED221-FEDB-434D-94F6-DBD92ED464A3}" type="presParOf" srcId="{03EC976D-8415-425E-AD36-010BED21941E}" destId="{A1459920-73AB-48E6-8ED6-8E1EA5ED528D}" srcOrd="2" destOrd="0" presId="urn:microsoft.com/office/officeart/2005/8/layout/vList2"/>
    <dgm:cxn modelId="{0646B55D-0FF1-4DC8-90EA-94C6C59DB89B}" type="presParOf" srcId="{03EC976D-8415-425E-AD36-010BED21941E}" destId="{92A5E479-D11B-4A2A-A2C2-6EC15D9B9BA6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A6FC42-DEED-4153-ACE4-DBF28BEAD6D6}">
      <dsp:nvSpPr>
        <dsp:cNvPr id="0" name=""/>
        <dsp:cNvSpPr/>
      </dsp:nvSpPr>
      <dsp:spPr>
        <a:xfrm>
          <a:off x="-4807965" y="-736885"/>
          <a:ext cx="5726592" cy="5726592"/>
        </a:xfrm>
        <a:prstGeom prst="blockArc">
          <a:avLst>
            <a:gd name="adj1" fmla="val 18900000"/>
            <a:gd name="adj2" fmla="val 2700000"/>
            <a:gd name="adj3" fmla="val 377"/>
          </a:avLst>
        </a:prstGeom>
        <a:noFill/>
        <a:ln w="2540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42A19C-7746-408D-90B4-069B4F188997}">
      <dsp:nvSpPr>
        <dsp:cNvPr id="0" name=""/>
        <dsp:cNvSpPr/>
      </dsp:nvSpPr>
      <dsp:spPr>
        <a:xfrm>
          <a:off x="401986" y="265716"/>
          <a:ext cx="10797315" cy="531772"/>
        </a:xfrm>
        <a:prstGeom prst="rect">
          <a:avLst/>
        </a:prstGeom>
        <a:solidFill>
          <a:schemeClr val="accent4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2095" tIns="101600" rIns="101600" bIns="1016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/>
            <a:t>Mobile Microgrid System Data</a:t>
          </a:r>
        </a:p>
      </dsp:txBody>
      <dsp:txXfrm>
        <a:off x="401986" y="265716"/>
        <a:ext cx="10797315" cy="531772"/>
      </dsp:txXfrm>
    </dsp:sp>
    <dsp:sp modelId="{D2F4271B-4EAE-4728-94E4-58C74B2E8D6F}">
      <dsp:nvSpPr>
        <dsp:cNvPr id="0" name=""/>
        <dsp:cNvSpPr/>
      </dsp:nvSpPr>
      <dsp:spPr>
        <a:xfrm>
          <a:off x="69628" y="199244"/>
          <a:ext cx="664716" cy="6647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64F105-B218-48B5-B85F-FE4349DE0526}">
      <dsp:nvSpPr>
        <dsp:cNvPr id="0" name=""/>
        <dsp:cNvSpPr/>
      </dsp:nvSpPr>
      <dsp:spPr>
        <a:xfrm>
          <a:off x="783039" y="1063120"/>
          <a:ext cx="10416262" cy="531772"/>
        </a:xfrm>
        <a:prstGeom prst="rect">
          <a:avLst/>
        </a:prstGeom>
        <a:solidFill>
          <a:schemeClr val="accent4">
            <a:shade val="50000"/>
            <a:hueOff val="0"/>
            <a:satOff val="0"/>
            <a:lumOff val="280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2095" tIns="101600" rIns="101600" bIns="1016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/>
            <a:t>Cumulative Solar Radiation</a:t>
          </a:r>
        </a:p>
      </dsp:txBody>
      <dsp:txXfrm>
        <a:off x="783039" y="1063120"/>
        <a:ext cx="10416262" cy="531772"/>
      </dsp:txXfrm>
    </dsp:sp>
    <dsp:sp modelId="{4370A484-92D8-4EC5-968D-CB319D5A775C}">
      <dsp:nvSpPr>
        <dsp:cNvPr id="0" name=""/>
        <dsp:cNvSpPr/>
      </dsp:nvSpPr>
      <dsp:spPr>
        <a:xfrm>
          <a:off x="450681" y="996648"/>
          <a:ext cx="664716" cy="6647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50000"/>
              <a:hueOff val="0"/>
              <a:satOff val="0"/>
              <a:lumOff val="280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114509-26BC-475E-9925-DD442566774F}">
      <dsp:nvSpPr>
        <dsp:cNvPr id="0" name=""/>
        <dsp:cNvSpPr/>
      </dsp:nvSpPr>
      <dsp:spPr>
        <a:xfrm>
          <a:off x="899991" y="1860524"/>
          <a:ext cx="10299310" cy="531772"/>
        </a:xfrm>
        <a:prstGeom prst="rect">
          <a:avLst/>
        </a:prstGeom>
        <a:solidFill>
          <a:schemeClr val="accent4">
            <a:shade val="50000"/>
            <a:hueOff val="0"/>
            <a:satOff val="0"/>
            <a:lumOff val="5611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2095" tIns="101600" rIns="101600" bIns="1016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/>
            <a:t>Energy Generation and MMS Efficiency</a:t>
          </a:r>
        </a:p>
      </dsp:txBody>
      <dsp:txXfrm>
        <a:off x="899991" y="1860524"/>
        <a:ext cx="10299310" cy="531772"/>
      </dsp:txXfrm>
    </dsp:sp>
    <dsp:sp modelId="{0E2634B8-BD6C-46C3-96DB-C4189985D2E5}">
      <dsp:nvSpPr>
        <dsp:cNvPr id="0" name=""/>
        <dsp:cNvSpPr/>
      </dsp:nvSpPr>
      <dsp:spPr>
        <a:xfrm>
          <a:off x="567633" y="1794052"/>
          <a:ext cx="664716" cy="6647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50000"/>
              <a:hueOff val="0"/>
              <a:satOff val="0"/>
              <a:lumOff val="5611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10C3BF-18E4-40B6-BA3C-DC36DD0F2B25}">
      <dsp:nvSpPr>
        <dsp:cNvPr id="0" name=""/>
        <dsp:cNvSpPr/>
      </dsp:nvSpPr>
      <dsp:spPr>
        <a:xfrm>
          <a:off x="783039" y="2657928"/>
          <a:ext cx="10416262" cy="531772"/>
        </a:xfrm>
        <a:prstGeom prst="rect">
          <a:avLst/>
        </a:prstGeom>
        <a:solidFill>
          <a:schemeClr val="accent4">
            <a:shade val="50000"/>
            <a:hueOff val="0"/>
            <a:satOff val="0"/>
            <a:lumOff val="5611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2095" tIns="101600" rIns="101600" bIns="1016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/>
            <a:t>Modeling MMS Energy Generation</a:t>
          </a:r>
          <a:r>
            <a:rPr lang="en-US" sz="4000" kern="1200" dirty="0">
              <a:latin typeface="Univers 67 CondensedBold"/>
            </a:rPr>
            <a:t> </a:t>
          </a:r>
          <a:endParaRPr lang="en-US" sz="4000" kern="1200" dirty="0"/>
        </a:p>
      </dsp:txBody>
      <dsp:txXfrm>
        <a:off x="783039" y="2657928"/>
        <a:ext cx="10416262" cy="531772"/>
      </dsp:txXfrm>
    </dsp:sp>
    <dsp:sp modelId="{522F3D49-9933-40C1-AAFC-CA05F71ADEBC}">
      <dsp:nvSpPr>
        <dsp:cNvPr id="0" name=""/>
        <dsp:cNvSpPr/>
      </dsp:nvSpPr>
      <dsp:spPr>
        <a:xfrm>
          <a:off x="450681" y="2591457"/>
          <a:ext cx="664716" cy="6647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50000"/>
              <a:hueOff val="0"/>
              <a:satOff val="0"/>
              <a:lumOff val="5611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2AF326-0A43-4D88-B205-DC1211DC046B}">
      <dsp:nvSpPr>
        <dsp:cNvPr id="0" name=""/>
        <dsp:cNvSpPr/>
      </dsp:nvSpPr>
      <dsp:spPr>
        <a:xfrm>
          <a:off x="401986" y="3455332"/>
          <a:ext cx="10797315" cy="531772"/>
        </a:xfrm>
        <a:prstGeom prst="rect">
          <a:avLst/>
        </a:prstGeom>
        <a:solidFill>
          <a:schemeClr val="accent4">
            <a:shade val="50000"/>
            <a:hueOff val="0"/>
            <a:satOff val="0"/>
            <a:lumOff val="280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2095" tIns="101600" rIns="101600" bIns="1016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>
              <a:latin typeface="Univers 67 CondensedBold"/>
            </a:rPr>
            <a:t>Economic Evaluation</a:t>
          </a:r>
          <a:endParaRPr lang="en-US" sz="4000" kern="1200" dirty="0"/>
        </a:p>
      </dsp:txBody>
      <dsp:txXfrm>
        <a:off x="401986" y="3455332"/>
        <a:ext cx="10797315" cy="531772"/>
      </dsp:txXfrm>
    </dsp:sp>
    <dsp:sp modelId="{01C4A3B7-8BFA-4849-9320-4A9DA5A59FFB}">
      <dsp:nvSpPr>
        <dsp:cNvPr id="0" name=""/>
        <dsp:cNvSpPr/>
      </dsp:nvSpPr>
      <dsp:spPr>
        <a:xfrm>
          <a:off x="69628" y="3388861"/>
          <a:ext cx="664716" cy="6647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50000"/>
              <a:hueOff val="0"/>
              <a:satOff val="0"/>
              <a:lumOff val="280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C6F00E-8A92-4018-AEBF-A24089A8C6BC}">
      <dsp:nvSpPr>
        <dsp:cNvPr id="0" name=""/>
        <dsp:cNvSpPr/>
      </dsp:nvSpPr>
      <dsp:spPr>
        <a:xfrm>
          <a:off x="0" y="18553"/>
          <a:ext cx="9644332" cy="804960"/>
        </a:xfrm>
        <a:prstGeom prst="roundRect">
          <a:avLst/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/>
            <a:t>Projected Energy Generation</a:t>
          </a:r>
        </a:p>
      </dsp:txBody>
      <dsp:txXfrm>
        <a:off x="39295" y="57848"/>
        <a:ext cx="9565742" cy="726370"/>
      </dsp:txXfrm>
    </dsp:sp>
    <dsp:sp modelId="{F4811417-9E39-44B2-AD44-B79E8FE839A6}">
      <dsp:nvSpPr>
        <dsp:cNvPr id="0" name=""/>
        <dsp:cNvSpPr/>
      </dsp:nvSpPr>
      <dsp:spPr>
        <a:xfrm>
          <a:off x="0" y="823513"/>
          <a:ext cx="9644332" cy="13574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6208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800" kern="1200"/>
            <a:t>Total array area: 72 m</a:t>
          </a:r>
          <a:r>
            <a:rPr lang="en-US" sz="2800" kern="1200" baseline="30000"/>
            <a:t>2</a:t>
          </a:r>
          <a:endParaRPr lang="en-US" sz="2800" kern="120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800" kern="1200"/>
            <a:t>Rated Efficiency: 20%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14:m xmlns:a14="http://schemas.microsoft.com/office/drawing/2010/main">
            <m:oMath xmlns:m="http://schemas.openxmlformats.org/officeDocument/2006/math">
              <m:r>
                <a:rPr lang="en-US" sz="2800" b="0" i="1" kern="1200" smtClean="0">
                  <a:latin typeface="Cambria Math" panose="02040503050406030204" pitchFamily="18" charset="0"/>
                </a:rPr>
                <m:t>𝑃𝑟𝑜𝑗𝑒𝑐𝑡𝑒𝑑𝐺𝑒𝑛𝑒𝑟𝑎𝑡𝑖𝑜𝑛</m:t>
              </m:r>
              <m:r>
                <a:rPr lang="en-US" sz="2800" b="0" i="1" kern="1200" smtClean="0">
                  <a:latin typeface="Cambria Math" panose="02040503050406030204" pitchFamily="18" charset="0"/>
                </a:rPr>
                <m:t>=</m:t>
              </m:r>
              <m:r>
                <a:rPr lang="en-US" sz="2800" b="0" i="1" kern="1200" smtClean="0">
                  <a:latin typeface="Cambria Math" panose="02040503050406030204" pitchFamily="18" charset="0"/>
                </a:rPr>
                <m:t>𝐶𝑢𝑚𝑢𝑙𝑎𝑡𝑖𝑣𝑒𝑅𝑎𝑑𝑖𝑎𝑡𝑖𝑜𝑛</m:t>
              </m:r>
              <m:r>
                <a:rPr lang="en-US" sz="2800" b="0" i="1" kern="1200" smtClean="0">
                  <a:latin typeface="Cambria Math" panose="02040503050406030204" pitchFamily="18" charset="0"/>
                </a:rPr>
                <m:t>∗72∗0.2</m:t>
              </m:r>
            </m:oMath>
          </a14:m>
          <a:endParaRPr lang="en-US" sz="2800" kern="1200"/>
        </a:p>
      </dsp:txBody>
      <dsp:txXfrm>
        <a:off x="0" y="823513"/>
        <a:ext cx="9644332" cy="1357402"/>
      </dsp:txXfrm>
    </dsp:sp>
    <dsp:sp modelId="{A1459920-73AB-48E6-8ED6-8E1EA5ED528D}">
      <dsp:nvSpPr>
        <dsp:cNvPr id="0" name=""/>
        <dsp:cNvSpPr/>
      </dsp:nvSpPr>
      <dsp:spPr>
        <a:xfrm>
          <a:off x="0" y="2180915"/>
          <a:ext cx="9644332" cy="804960"/>
        </a:xfrm>
        <a:prstGeom prst="roundRect">
          <a:avLst/>
        </a:prstGeom>
        <a:solidFill>
          <a:schemeClr val="accent4">
            <a:shade val="80000"/>
            <a:hueOff val="0"/>
            <a:satOff val="0"/>
            <a:lumOff val="5838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/>
            <a:t>Practical Energy Generation</a:t>
          </a:r>
        </a:p>
      </dsp:txBody>
      <dsp:txXfrm>
        <a:off x="39295" y="2220210"/>
        <a:ext cx="9565742" cy="726370"/>
      </dsp:txXfrm>
    </dsp:sp>
    <dsp:sp modelId="{92A5E479-D11B-4A2A-A2C2-6EC15D9B9BA6}">
      <dsp:nvSpPr>
        <dsp:cNvPr id="0" name=""/>
        <dsp:cNvSpPr/>
      </dsp:nvSpPr>
      <dsp:spPr>
        <a:xfrm>
          <a:off x="0" y="2985875"/>
          <a:ext cx="9644332" cy="11793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6208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14:m xmlns:a14="http://schemas.microsoft.com/office/drawing/2010/main">
            <m:oMath xmlns:m="http://schemas.openxmlformats.org/officeDocument/2006/math">
              <m:r>
                <a:rPr lang="en-US" sz="2800" b="0" i="1" kern="1200" smtClean="0">
                  <a:latin typeface="Cambria Math" panose="02040503050406030204" pitchFamily="18" charset="0"/>
                </a:rPr>
                <m:t>𝑀𝑒𝑎𝑠𝑢𝑟𝑒𝑑𝐸𝑓𝑓𝑒𝑐𝑖𝑒𝑛𝑐𝑦</m:t>
              </m:r>
              <m:r>
                <a:rPr lang="en-US" sz="2800" b="0" i="1" kern="1200" smtClean="0">
                  <a:latin typeface="Cambria Math" panose="02040503050406030204" pitchFamily="18" charset="0"/>
                </a:rPr>
                <m:t>=</m:t>
              </m:r>
              <m:f>
                <m:fPr>
                  <m:ctrlPr>
                    <a:rPr lang="en-US" sz="2800" b="0" i="1" kern="1200">
                      <a:latin typeface="Cambria Math" panose="02040503050406030204" pitchFamily="18" charset="0"/>
                    </a:rPr>
                  </m:ctrlPr>
                </m:fPr>
                <m:num>
                  <m:r>
                    <a:rPr lang="en-US" sz="2800" b="0" i="1" kern="1200">
                      <a:latin typeface="Cambria Math" panose="02040503050406030204" pitchFamily="18" charset="0"/>
                    </a:rPr>
                    <m:t>𝑀𝑒𝑎𝑠𝑢𝑟𝑒𝑑</m:t>
                  </m:r>
                  <m:r>
                    <a:rPr lang="en-US" sz="2800" b="0" i="1" kern="1200" smtClean="0">
                      <a:latin typeface="Cambria Math" panose="02040503050406030204" pitchFamily="18" charset="0"/>
                    </a:rPr>
                    <m:t> </m:t>
                  </m:r>
                  <m:r>
                    <a:rPr lang="en-US" sz="2800" b="0" i="1" kern="1200">
                      <a:latin typeface="Cambria Math" panose="02040503050406030204" pitchFamily="18" charset="0"/>
                    </a:rPr>
                    <m:t>𝐺𝑒𝑛𝑒𝑟𝑎𝑡𝑖𝑜𝑛</m:t>
                  </m:r>
                </m:num>
                <m:den>
                  <m:r>
                    <a:rPr lang="en-US" sz="2800" b="0" i="1" kern="1200">
                      <a:latin typeface="Cambria Math" panose="02040503050406030204" pitchFamily="18" charset="0"/>
                    </a:rPr>
                    <m:t>𝑃𝑟𝑜𝑗𝑒𝑐𝑡𝑒𝑑</m:t>
                  </m:r>
                  <m:r>
                    <a:rPr lang="en-US" sz="2800" b="0" i="1" kern="1200">
                      <a:latin typeface="Cambria Math" panose="02040503050406030204" pitchFamily="18" charset="0"/>
                    </a:rPr>
                    <m:t> </m:t>
                  </m:r>
                  <m:r>
                    <a:rPr lang="en-US" sz="2800" b="0" i="1" kern="1200">
                      <a:latin typeface="Cambria Math" panose="02040503050406030204" pitchFamily="18" charset="0"/>
                    </a:rPr>
                    <m:t>𝐺𝑒𝑛𝑒𝑟𝑎𝑡𝑖𝑜𝑛</m:t>
                  </m:r>
                </m:den>
              </m:f>
            </m:oMath>
          </a14:m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800" kern="1200" dirty="0"/>
            <a:t>Average Efficiency: 17%</a:t>
          </a:r>
        </a:p>
      </dsp:txBody>
      <dsp:txXfrm>
        <a:off x="0" y="2985875"/>
        <a:ext cx="9644332" cy="11793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4510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8003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283634" y="348932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599834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E67CF-2948-C572-4B8C-16F5A37F60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DE1222-C1D4-52BB-D709-829BE86B0A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55741D-04E8-7AAF-88BF-22A977CA0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C7693-E5C2-4241-8939-4E1456042519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8BC93-296D-01B0-D80D-17D4F96E3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B9C4A4-B0D7-B411-7D8A-3092D13C6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4A220-7245-42ED-8284-8D40BE62D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655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83634" y="348932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0" y="6348432"/>
            <a:ext cx="12192000" cy="509569"/>
          </a:xfrm>
          <a:prstGeom prst="rect">
            <a:avLst/>
          </a:prstGeom>
          <a:solidFill>
            <a:srgbClr val="C8102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/>
          </a:p>
        </p:txBody>
      </p:sp>
      <p:pic>
        <p:nvPicPr>
          <p:cNvPr id="13" name="Picture 12" descr="ISU LEFT white.eps"/>
          <p:cNvPicPr>
            <a:picLocks noChangeAspect="1"/>
          </p:cNvPicPr>
          <p:nvPr/>
        </p:nvPicPr>
        <p:blipFill>
          <a:blip r:embed="rId6"/>
          <a:srcRect b="38235"/>
          <a:stretch>
            <a:fillRect/>
          </a:stretch>
        </p:blipFill>
        <p:spPr bwMode="auto">
          <a:xfrm>
            <a:off x="508000" y="6503216"/>
            <a:ext cx="3195320" cy="197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Placeholder 4"/>
          <p:cNvSpPr txBox="1">
            <a:spLocks/>
          </p:cNvSpPr>
          <p:nvPr/>
        </p:nvSpPr>
        <p:spPr>
          <a:xfrm>
            <a:off x="5551607" y="6470650"/>
            <a:ext cx="5588000" cy="285750"/>
          </a:xfrm>
          <a:prstGeom prst="rect">
            <a:avLst/>
          </a:prstGeom>
        </p:spPr>
        <p:txBody>
          <a:bodyPr/>
          <a:lstStyle>
            <a:lvl1pPr marL="0" indent="0" algn="r" rtl="0" fontAlgn="base">
              <a:spcBef>
                <a:spcPct val="20000"/>
              </a:spcBef>
              <a:spcAft>
                <a:spcPct val="0"/>
              </a:spcAft>
              <a:buClr>
                <a:srgbClr val="CE1126"/>
              </a:buClr>
              <a:buSzPct val="80000"/>
              <a:buFont typeface="Times" charset="0"/>
              <a:buNone/>
              <a:defRPr sz="1600" b="1" i="0" baseline="0">
                <a:solidFill>
                  <a:schemeClr val="bg1"/>
                </a:solidFill>
                <a:latin typeface="Univers 65" charset="0"/>
                <a:ea typeface="Univers 65" charset="0"/>
                <a:cs typeface="Univers 65" charset="0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CE1126"/>
              </a:buClr>
              <a:buSzPct val="80000"/>
              <a:buFont typeface="Times" charset="0"/>
              <a:buChar char="•"/>
              <a:defRPr sz="2600">
                <a:solidFill>
                  <a:srgbClr val="6E6259"/>
                </a:solidFill>
                <a:latin typeface="+mn-lt"/>
                <a:ea typeface="Geneva" charset="-128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E1126"/>
              </a:buClr>
              <a:buSzPct val="80000"/>
              <a:buFont typeface="Times" charset="0"/>
              <a:buChar char="•"/>
              <a:defRPr sz="2600">
                <a:solidFill>
                  <a:srgbClr val="6E6259"/>
                </a:solidFill>
                <a:latin typeface="+mn-lt"/>
                <a:ea typeface="Geneva" charset="-128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E1126"/>
              </a:buClr>
              <a:buSzPct val="80000"/>
              <a:buFont typeface="Times" charset="0"/>
              <a:buChar char="•"/>
              <a:defRPr sz="2600">
                <a:solidFill>
                  <a:srgbClr val="6E6259"/>
                </a:solidFill>
                <a:latin typeface="+mn-lt"/>
                <a:ea typeface="Geneva" charset="-128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E1126"/>
              </a:buClr>
              <a:buSzPct val="80000"/>
              <a:buFont typeface="Times" charset="0"/>
              <a:buChar char="•"/>
              <a:defRPr sz="2600">
                <a:solidFill>
                  <a:srgbClr val="6E6259"/>
                </a:solidFill>
                <a:latin typeface="+mn-lt"/>
                <a:ea typeface="Geneva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E1126"/>
              </a:buClr>
              <a:buSzPct val="80000"/>
              <a:buFont typeface="Times" charset="0"/>
              <a:buChar char="•"/>
              <a:defRPr sz="2600">
                <a:solidFill>
                  <a:srgbClr val="7A6E67"/>
                </a:solidFill>
                <a:latin typeface="+mn-lt"/>
                <a:ea typeface="Geneva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E1126"/>
              </a:buClr>
              <a:buSzPct val="80000"/>
              <a:buFont typeface="Times" charset="0"/>
              <a:buChar char="•"/>
              <a:defRPr sz="2600">
                <a:solidFill>
                  <a:srgbClr val="7A6E67"/>
                </a:solidFill>
                <a:latin typeface="+mn-lt"/>
                <a:ea typeface="Geneva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E1126"/>
              </a:buClr>
              <a:buSzPct val="80000"/>
              <a:buFont typeface="Times" charset="0"/>
              <a:buChar char="•"/>
              <a:defRPr sz="2600">
                <a:solidFill>
                  <a:srgbClr val="7A6E67"/>
                </a:solidFill>
                <a:latin typeface="+mn-lt"/>
                <a:ea typeface="Geneva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E1126"/>
              </a:buClr>
              <a:buSzPct val="80000"/>
              <a:buFont typeface="Times" charset="0"/>
              <a:buChar char="•"/>
              <a:defRPr sz="2600">
                <a:solidFill>
                  <a:srgbClr val="7A6E67"/>
                </a:solidFill>
                <a:latin typeface="+mn-lt"/>
                <a:ea typeface="Geneva" charset="-128"/>
              </a:defRPr>
            </a:lvl9pPr>
          </a:lstStyle>
          <a:p>
            <a:pPr eaLnBrk="1" hangingPunct="1"/>
            <a:r>
              <a:rPr lang="en-US" sz="1200" kern="0" dirty="0">
                <a:latin typeface="Univers 75 Black" charset="0"/>
                <a:ea typeface="Univers 75 Black" charset="0"/>
                <a:cs typeface="Univers 75 Black" charset="0"/>
              </a:rPr>
              <a:t>Unit or Department Name Here</a:t>
            </a: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11277600" y="6531769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1BE48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Slide Number Placeholder 5"/>
          <p:cNvSpPr txBox="1">
            <a:spLocks/>
          </p:cNvSpPr>
          <p:nvPr/>
        </p:nvSpPr>
        <p:spPr>
          <a:xfrm>
            <a:off x="11379200" y="6470651"/>
            <a:ext cx="7112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Times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9pPr>
          </a:lstStyle>
          <a:p>
            <a:pPr algn="l"/>
            <a:fld id="{60FAC648-EA3A-9C41-B47D-FEC33027B8CE}" type="slidenum">
              <a:rPr lang="en-US" sz="1200" smtClean="0">
                <a:solidFill>
                  <a:schemeClr val="bg1"/>
                </a:solidFill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011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500">
          <a:solidFill>
            <a:srgbClr val="C8102E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charset="0"/>
        <a:buChar char="•"/>
        <a:defRPr sz="2600">
          <a:solidFill>
            <a:srgbClr val="6E6259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charset="0"/>
        <a:buChar char="•"/>
        <a:defRPr sz="2600">
          <a:solidFill>
            <a:srgbClr val="6E6259"/>
          </a:solidFill>
          <a:latin typeface="+mn-lt"/>
          <a:ea typeface="Geneva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charset="0"/>
        <a:buChar char="•"/>
        <a:defRPr sz="2600">
          <a:solidFill>
            <a:srgbClr val="6E6259"/>
          </a:solidFill>
          <a:latin typeface="+mn-lt"/>
          <a:ea typeface="Geneva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charset="0"/>
        <a:buChar char="•"/>
        <a:defRPr sz="2600">
          <a:solidFill>
            <a:srgbClr val="6E6259"/>
          </a:solidFill>
          <a:latin typeface="+mn-lt"/>
          <a:ea typeface="Geneva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charset="0"/>
        <a:buChar char="•"/>
        <a:defRPr sz="2600">
          <a:solidFill>
            <a:srgbClr val="6E6259"/>
          </a:solidFill>
          <a:latin typeface="+mn-lt"/>
          <a:ea typeface="Geneva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charset="0"/>
        <a:buChar char="•"/>
        <a:defRPr sz="2600">
          <a:solidFill>
            <a:srgbClr val="7A6E67"/>
          </a:solidFill>
          <a:latin typeface="+mn-lt"/>
          <a:ea typeface="Geneva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charset="0"/>
        <a:buChar char="•"/>
        <a:defRPr sz="2600">
          <a:solidFill>
            <a:srgbClr val="7A6E67"/>
          </a:solidFill>
          <a:latin typeface="+mn-lt"/>
          <a:ea typeface="Geneva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charset="0"/>
        <a:buChar char="•"/>
        <a:defRPr sz="2600">
          <a:solidFill>
            <a:srgbClr val="7A6E67"/>
          </a:solidFill>
          <a:latin typeface="+mn-lt"/>
          <a:ea typeface="Geneva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charset="0"/>
        <a:buChar char="•"/>
        <a:defRPr sz="2600">
          <a:solidFill>
            <a:srgbClr val="7A6E67"/>
          </a:solidFill>
          <a:latin typeface="+mn-lt"/>
          <a:ea typeface="Geneva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1799E-E45F-1407-2184-4A71FA7E04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b="1" dirty="0"/>
              <a:t>Piggybacking on the Sun: </a:t>
            </a:r>
            <a:r>
              <a:rPr lang="en-US" sz="4400" dirty="0"/>
              <a:t>Examining the Efficiency and Economic Viability of Solar-based Microgrid Systems in Iowa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A359B6-D119-DF20-6752-F3645A2C074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Alexandra Jean</a:t>
            </a:r>
          </a:p>
          <a:p>
            <a:r>
              <a:rPr lang="en-US" dirty="0"/>
              <a:t>Elmin Rahic</a:t>
            </a:r>
          </a:p>
          <a:p>
            <a:r>
              <a:rPr lang="en-US" dirty="0"/>
              <a:t>Luke Soko</a:t>
            </a:r>
          </a:p>
          <a:p>
            <a:r>
              <a:rPr lang="en-US" dirty="0"/>
              <a:t>Connor Thorpe 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C62C9B-2073-47F2-674E-63E126F4CE5C}"/>
              </a:ext>
            </a:extLst>
          </p:cNvPr>
          <p:cNvSpPr txBox="1"/>
          <p:nvPr/>
        </p:nvSpPr>
        <p:spPr>
          <a:xfrm>
            <a:off x="8108830" y="6426679"/>
            <a:ext cx="3105510" cy="338554"/>
          </a:xfrm>
          <a:prstGeom prst="rect">
            <a:avLst/>
          </a:prstGeom>
          <a:solidFill>
            <a:srgbClr val="C70000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DataFEWSion 2024 Symposium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F7D92B-230A-C7E7-4530-8A673DF405B6}"/>
              </a:ext>
            </a:extLst>
          </p:cNvPr>
          <p:cNvSpPr txBox="1"/>
          <p:nvPr/>
        </p:nvSpPr>
        <p:spPr>
          <a:xfrm>
            <a:off x="-7292" y="5936892"/>
            <a:ext cx="61032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/>
              <a:t>Thanks to Dr. Anne Kimber and her group</a:t>
            </a:r>
          </a:p>
        </p:txBody>
      </p:sp>
    </p:spTree>
    <p:extLst>
      <p:ext uri="{BB962C8B-B14F-4D97-AF65-F5344CB8AC3E}">
        <p14:creationId xmlns:p14="http://schemas.microsoft.com/office/powerpoint/2010/main" val="10097718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194B2F4-38C5-5955-42BE-1F9E17E01CC2}"/>
              </a:ext>
            </a:extLst>
          </p:cNvPr>
          <p:cNvSpPr txBox="1"/>
          <p:nvPr/>
        </p:nvSpPr>
        <p:spPr>
          <a:xfrm>
            <a:off x="356859" y="247375"/>
            <a:ext cx="11317857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400" b="1" dirty="0">
                <a:latin typeface="Arial"/>
                <a:cs typeface="Arial"/>
              </a:rPr>
              <a:t>Options to Pay Off Project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877558-E50D-6C5E-62BF-2D5AED7CE5C6}"/>
              </a:ext>
            </a:extLst>
          </p:cNvPr>
          <p:cNvSpPr txBox="1"/>
          <p:nvPr/>
        </p:nvSpPr>
        <p:spPr>
          <a:xfrm>
            <a:off x="970148" y="1200534"/>
            <a:ext cx="10091281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Electricity Value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Reduced electric bill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Sell electricity back to grid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Emergency microgrid and electricity usage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Carbon credits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Grants and tax credits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1592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194B2F4-38C5-5955-42BE-1F9E17E01CC2}"/>
              </a:ext>
            </a:extLst>
          </p:cNvPr>
          <p:cNvSpPr txBox="1"/>
          <p:nvPr/>
        </p:nvSpPr>
        <p:spPr>
          <a:xfrm>
            <a:off x="437071" y="334220"/>
            <a:ext cx="113178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Electricity Value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877558-E50D-6C5E-62BF-2D5AED7CE5C6}"/>
              </a:ext>
            </a:extLst>
          </p:cNvPr>
          <p:cNvSpPr txBox="1"/>
          <p:nvPr/>
        </p:nvSpPr>
        <p:spPr>
          <a:xfrm>
            <a:off x="929644" y="1245412"/>
            <a:ext cx="10825284" cy="489364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Reduced electric bill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4.89 kWh/m</a:t>
            </a:r>
            <a:r>
              <a:rPr lang="en-US" baseline="30000" dirty="0"/>
              <a:t>2</a:t>
            </a:r>
            <a:r>
              <a:rPr lang="en-US" dirty="0"/>
              <a:t>/day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72 m</a:t>
            </a:r>
            <a:r>
              <a:rPr lang="en-US" baseline="30000" dirty="0"/>
              <a:t>2</a:t>
            </a:r>
            <a:r>
              <a:rPr lang="en-US" dirty="0"/>
              <a:t> panel area and 17% efficiency yields 60 kWh/day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$0.14/kWh… </a:t>
            </a:r>
            <a:r>
              <a:rPr lang="en-US" b="1" dirty="0"/>
              <a:t>$8.40/day </a:t>
            </a:r>
            <a:r>
              <a:rPr lang="en-US" dirty="0"/>
              <a:t>or </a:t>
            </a:r>
            <a:r>
              <a:rPr lang="en-US" b="1" u="sng" dirty="0"/>
              <a:t>$3070/year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Sell electricity back to utility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Utility takes big cut, maybe sell for </a:t>
            </a:r>
            <a:r>
              <a:rPr lang="en-US" b="1" dirty="0"/>
              <a:t>$4.20/day </a:t>
            </a:r>
            <a:r>
              <a:rPr lang="en-US" dirty="0"/>
              <a:t>or </a:t>
            </a:r>
            <a:r>
              <a:rPr lang="en-US" b="1" u="sng" dirty="0"/>
              <a:t>$1530/year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Emergency electricity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FEMA (Federal Emergency Management Agency) Schedule Equipment Rate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/>
              <a:t>7000 kW solar microgrid usage - $800/hour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dirty="0"/>
              <a:t>14.4 kW- $1.64/hour or </a:t>
            </a:r>
            <a:r>
              <a:rPr lang="en-US" b="1" dirty="0"/>
              <a:t>$40/day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/>
              <a:t>16 kW (unspecified) generator </a:t>
            </a:r>
            <a:r>
              <a:rPr lang="en-US" b="1" dirty="0"/>
              <a:t>$190/day </a:t>
            </a:r>
            <a:endParaRPr lang="en-US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/>
              <a:t>How long is the emergency?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5750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9091468-6D5E-4C6A-C31A-76D67979CEDE}"/>
              </a:ext>
            </a:extLst>
          </p:cNvPr>
          <p:cNvSpPr txBox="1"/>
          <p:nvPr/>
        </p:nvSpPr>
        <p:spPr>
          <a:xfrm>
            <a:off x="437071" y="241541"/>
            <a:ext cx="113178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Carbon Offset and Credits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AE6C8A-21D5-01D0-4FD4-447A54278CEC}"/>
              </a:ext>
            </a:extLst>
          </p:cNvPr>
          <p:cNvSpPr txBox="1"/>
          <p:nvPr/>
        </p:nvSpPr>
        <p:spPr>
          <a:xfrm>
            <a:off x="0" y="1010982"/>
            <a:ext cx="11185969" cy="4524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Can’t use LCFS and RIN carbon credit markets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err="1"/>
              <a:t>eRINs</a:t>
            </a:r>
            <a:r>
              <a:rPr lang="en-US" dirty="0"/>
              <a:t> “electric” RIN – </a:t>
            </a:r>
            <a:r>
              <a:rPr lang="en-US" b="1" dirty="0"/>
              <a:t>can’t use this either- </a:t>
            </a:r>
            <a:r>
              <a:rPr lang="en-US" dirty="0"/>
              <a:t>must be “biomass derived”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/>
              <a:t>6.5 kWh/RIN at $1.50/RIN = </a:t>
            </a:r>
            <a:r>
              <a:rPr lang="en-US" b="1" dirty="0"/>
              <a:t>$9.75/day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/>
              <a:t>Must sell electricity: $4.20/day + $9.75/day = </a:t>
            </a:r>
            <a:r>
              <a:rPr lang="en-US" b="1" dirty="0"/>
              <a:t>$13.95/day </a:t>
            </a:r>
            <a:r>
              <a:rPr lang="en-US" dirty="0"/>
              <a:t>or</a:t>
            </a:r>
            <a:r>
              <a:rPr lang="en-US" b="1" dirty="0"/>
              <a:t> </a:t>
            </a:r>
            <a:r>
              <a:rPr lang="en-US" b="1" u="sng" dirty="0"/>
              <a:t>$5100/yr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Private party carbon markets- </a:t>
            </a:r>
            <a:r>
              <a:rPr lang="en-US" dirty="0"/>
              <a:t>Amazon, Google, Delta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Carbon Offset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1 to 4 years to offset CO</a:t>
            </a:r>
            <a:r>
              <a:rPr lang="en-US" baseline="-25000" dirty="0"/>
              <a:t>2e</a:t>
            </a:r>
            <a:r>
              <a:rPr lang="en-US" dirty="0"/>
              <a:t> from solar panel production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0.9 tons CO</a:t>
            </a:r>
            <a:r>
              <a:rPr lang="en-US" baseline="-25000" dirty="0"/>
              <a:t>2e</a:t>
            </a:r>
            <a:r>
              <a:rPr lang="en-US" dirty="0"/>
              <a:t>/pig-space/year (1080 tons CO</a:t>
            </a:r>
            <a:r>
              <a:rPr lang="en-US" baseline="-25000" dirty="0"/>
              <a:t>2e</a:t>
            </a:r>
            <a:r>
              <a:rPr lang="en-US" dirty="0"/>
              <a:t>/yr)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Carbon neutral pork or carbon neutral electricity?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D3E599-AC66-B7BB-E46A-B41C57B095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4494" y="2563090"/>
            <a:ext cx="4517506" cy="3741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1706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9091468-6D5E-4C6A-C31A-76D67979CEDE}"/>
              </a:ext>
            </a:extLst>
          </p:cNvPr>
          <p:cNvSpPr txBox="1"/>
          <p:nvPr/>
        </p:nvSpPr>
        <p:spPr>
          <a:xfrm>
            <a:off x="437071" y="241541"/>
            <a:ext cx="113178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Tax Credits and Grants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AE6C8A-21D5-01D0-4FD4-447A54278CEC}"/>
              </a:ext>
            </a:extLst>
          </p:cNvPr>
          <p:cNvSpPr txBox="1"/>
          <p:nvPr/>
        </p:nvSpPr>
        <p:spPr>
          <a:xfrm>
            <a:off x="965374" y="908663"/>
            <a:ext cx="10789553" cy="563231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2022 Inflation Reduction Act- Investment Tax Credit (ITC)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1" dirty="0"/>
              <a:t>Up to 50% off capital expense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/>
              <a:t>6% or 30% capital expense tax credit (depends on wages for labor)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/>
              <a:t>Additional 10% Domestic Content (U.S. made materials)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/>
              <a:t>Additional 10% “Energy Community” (Traditionally fossil fuel region)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REAP (Rural Energy for America Program)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$1.055 billion in available funds as of March 2023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1" dirty="0"/>
              <a:t>Grants up to $1,000,000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Low interest loans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Future work explores private carbon credits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09FFDC-A62B-2010-896C-366BD219A9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4879" y="3502513"/>
            <a:ext cx="5277121" cy="2857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7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50FA916-0D86-D179-AF71-797AF1FA82FD}"/>
              </a:ext>
            </a:extLst>
          </p:cNvPr>
          <p:cNvSpPr txBox="1"/>
          <p:nvPr/>
        </p:nvSpPr>
        <p:spPr>
          <a:xfrm>
            <a:off x="8108830" y="6426679"/>
            <a:ext cx="3105510" cy="338554"/>
          </a:xfrm>
          <a:prstGeom prst="rect">
            <a:avLst/>
          </a:prstGeom>
          <a:solidFill>
            <a:srgbClr val="C70000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DataFEWSion 2024 Symposium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DD3C4E-1556-90C2-173D-4C95A6BFB75A}"/>
              </a:ext>
            </a:extLst>
          </p:cNvPr>
          <p:cNvSpPr txBox="1"/>
          <p:nvPr/>
        </p:nvSpPr>
        <p:spPr>
          <a:xfrm>
            <a:off x="437071" y="241541"/>
            <a:ext cx="113178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0149EC-34C3-124D-38D2-DC925C515EF8}"/>
              </a:ext>
            </a:extLst>
          </p:cNvPr>
          <p:cNvSpPr txBox="1"/>
          <p:nvPr/>
        </p:nvSpPr>
        <p:spPr>
          <a:xfrm>
            <a:off x="507514" y="1080654"/>
            <a:ext cx="109903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Mobile microgrid for disaster recovery (established by Anne Kimber and group)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Powers 500-head hog barn at ISU facility (Ag 450 Farm)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Tesla Gateway sends data on energy generated and required every day for collection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i="1" dirty="0"/>
              <a:t>How efficient is the current microgrid system based on the solar radiation data?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CF22DA6-7A24-C829-7FC5-2404BA7311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071" y="2893029"/>
            <a:ext cx="6271747" cy="340300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1DA96CF-9B7A-43CD-138B-8176BA815F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8603" y="2719986"/>
            <a:ext cx="3431692" cy="345719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185AF23-297F-26B3-287F-0AFF42F10AF9}"/>
              </a:ext>
            </a:extLst>
          </p:cNvPr>
          <p:cNvSpPr txBox="1"/>
          <p:nvPr/>
        </p:nvSpPr>
        <p:spPr>
          <a:xfrm>
            <a:off x="0" y="6082279"/>
            <a:ext cx="2581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Anne Kimber and her group</a:t>
            </a:r>
          </a:p>
        </p:txBody>
      </p:sp>
    </p:spTree>
    <p:extLst>
      <p:ext uri="{BB962C8B-B14F-4D97-AF65-F5344CB8AC3E}">
        <p14:creationId xmlns:p14="http://schemas.microsoft.com/office/powerpoint/2010/main" val="4048527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50FA916-0D86-D179-AF71-797AF1FA82FD}"/>
              </a:ext>
            </a:extLst>
          </p:cNvPr>
          <p:cNvSpPr txBox="1"/>
          <p:nvPr/>
        </p:nvSpPr>
        <p:spPr>
          <a:xfrm>
            <a:off x="8108830" y="6426679"/>
            <a:ext cx="3105510" cy="338554"/>
          </a:xfrm>
          <a:prstGeom prst="rect">
            <a:avLst/>
          </a:prstGeom>
          <a:solidFill>
            <a:srgbClr val="C70000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DataFEWSion 2024 Symposium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DD3C4E-1556-90C2-173D-4C95A6BFB75A}"/>
              </a:ext>
            </a:extLst>
          </p:cNvPr>
          <p:cNvSpPr txBox="1"/>
          <p:nvPr/>
        </p:nvSpPr>
        <p:spPr>
          <a:xfrm>
            <a:off x="437071" y="241541"/>
            <a:ext cx="113178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Components &amp; Operating Principles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0149EC-34C3-124D-38D2-DC925C515EF8}"/>
              </a:ext>
            </a:extLst>
          </p:cNvPr>
          <p:cNvSpPr txBox="1"/>
          <p:nvPr/>
        </p:nvSpPr>
        <p:spPr>
          <a:xfrm>
            <a:off x="507514" y="1189032"/>
            <a:ext cx="109903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Major Components: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400 W high-power solar panels (x36)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5-220 W low-power solar panels (x7)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i="1" dirty="0"/>
              <a:t>7 kW diesel generator </a:t>
            </a:r>
            <a:r>
              <a:rPr lang="en-US" i="1" dirty="0">
                <a:solidFill>
                  <a:srgbClr val="FF0000"/>
                </a:solidFill>
              </a:rPr>
              <a:t>(currently not in use)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5 kW, 13.5 kWh, Tesla Powerwall battery (x6)</a:t>
            </a:r>
          </a:p>
          <a:p>
            <a:endParaRPr lang="en-US" dirty="0"/>
          </a:p>
          <a:p>
            <a:r>
              <a:rPr lang="en-US" b="1" dirty="0"/>
              <a:t>Tesla Gateway (master controller)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Directs power to load, Powerwall, </a:t>
            </a:r>
            <a:br>
              <a:rPr lang="en-US" dirty="0"/>
            </a:br>
            <a:r>
              <a:rPr lang="en-US" dirty="0"/>
              <a:t>or grid.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Pulls power from grid based on </a:t>
            </a:r>
            <a:br>
              <a:rPr lang="en-US" dirty="0"/>
            </a:br>
            <a:r>
              <a:rPr lang="en-US" dirty="0"/>
              <a:t>Powerwall charge.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185AF23-297F-26B3-287F-0AFF42F10AF9}"/>
              </a:ext>
            </a:extLst>
          </p:cNvPr>
          <p:cNvSpPr txBox="1"/>
          <p:nvPr/>
        </p:nvSpPr>
        <p:spPr>
          <a:xfrm>
            <a:off x="9923680" y="6105013"/>
            <a:ext cx="2581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Anne Kimber and her group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FF9D44A-D25C-5363-3327-8191B47FBF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8762" y="3176097"/>
            <a:ext cx="6428465" cy="2839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655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50FA916-0D86-D179-AF71-797AF1FA82FD}"/>
              </a:ext>
            </a:extLst>
          </p:cNvPr>
          <p:cNvSpPr txBox="1"/>
          <p:nvPr/>
        </p:nvSpPr>
        <p:spPr>
          <a:xfrm>
            <a:off x="8108830" y="6426679"/>
            <a:ext cx="3105510" cy="338554"/>
          </a:xfrm>
          <a:prstGeom prst="rect">
            <a:avLst/>
          </a:prstGeom>
          <a:solidFill>
            <a:srgbClr val="C70000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DataFEWSion 2024 Symposium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DD3C4E-1556-90C2-173D-4C95A6BFB75A}"/>
              </a:ext>
            </a:extLst>
          </p:cNvPr>
          <p:cNvSpPr txBox="1"/>
          <p:nvPr/>
        </p:nvSpPr>
        <p:spPr>
          <a:xfrm>
            <a:off x="437071" y="267420"/>
            <a:ext cx="113178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637F2ACE-DED9-1883-5F39-483A612271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30381049"/>
              </p:ext>
            </p:extLst>
          </p:nvPr>
        </p:nvGraphicFramePr>
        <p:xfrm>
          <a:off x="595223" y="1388853"/>
          <a:ext cx="11257471" cy="42528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45672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50FA916-0D86-D179-AF71-797AF1FA82FD}"/>
              </a:ext>
            </a:extLst>
          </p:cNvPr>
          <p:cNvSpPr txBox="1"/>
          <p:nvPr/>
        </p:nvSpPr>
        <p:spPr>
          <a:xfrm>
            <a:off x="8108830" y="6426679"/>
            <a:ext cx="3105510" cy="338554"/>
          </a:xfrm>
          <a:prstGeom prst="rect">
            <a:avLst/>
          </a:prstGeom>
          <a:solidFill>
            <a:srgbClr val="C70000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DataFEWSion 2024 Symposium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DD3C4E-1556-90C2-173D-4C95A6BFB75A}"/>
              </a:ext>
            </a:extLst>
          </p:cNvPr>
          <p:cNvSpPr txBox="1"/>
          <p:nvPr/>
        </p:nvSpPr>
        <p:spPr>
          <a:xfrm>
            <a:off x="437071" y="267420"/>
            <a:ext cx="113178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Mobile Microgrid System Data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115DBF-3B5A-5D85-2EAF-4E15457EF2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018"/>
          <a:stretch/>
        </p:blipFill>
        <p:spPr>
          <a:xfrm>
            <a:off x="437071" y="1728786"/>
            <a:ext cx="3448050" cy="34004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2C0CA1D-F148-C9D7-2E5B-CC0EA8111B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018"/>
          <a:stretch/>
        </p:blipFill>
        <p:spPr>
          <a:xfrm>
            <a:off x="4367211" y="1728786"/>
            <a:ext cx="3457575" cy="34004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84ED62E-18C1-D038-60C2-971CF49A0C2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74" r="-1"/>
          <a:stretch/>
        </p:blipFill>
        <p:spPr>
          <a:xfrm>
            <a:off x="8217829" y="1728786"/>
            <a:ext cx="3537099" cy="34004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A1CE739-3AF5-855F-4916-767C15465BD0}"/>
              </a:ext>
            </a:extLst>
          </p:cNvPr>
          <p:cNvSpPr txBox="1"/>
          <p:nvPr/>
        </p:nvSpPr>
        <p:spPr>
          <a:xfrm>
            <a:off x="437071" y="1180861"/>
            <a:ext cx="2829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Solar Pannel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A8C6DC-3E88-FE85-BCA1-514B4A160AB3}"/>
              </a:ext>
            </a:extLst>
          </p:cNvPr>
          <p:cNvSpPr txBox="1"/>
          <p:nvPr/>
        </p:nvSpPr>
        <p:spPr>
          <a:xfrm>
            <a:off x="4367211" y="1180861"/>
            <a:ext cx="2829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Electric Grid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3C30C15-EB70-1441-A51C-0F0E20D1E4A7}"/>
              </a:ext>
            </a:extLst>
          </p:cNvPr>
          <p:cNvSpPr txBox="1"/>
          <p:nvPr/>
        </p:nvSpPr>
        <p:spPr>
          <a:xfrm>
            <a:off x="8217829" y="1180860"/>
            <a:ext cx="2829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Hog Barn Demand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0C4DF5F-4474-3FF0-8B6B-593518EB8AF8}"/>
              </a:ext>
            </a:extLst>
          </p:cNvPr>
          <p:cNvSpPr/>
          <p:nvPr/>
        </p:nvSpPr>
        <p:spPr bwMode="auto">
          <a:xfrm>
            <a:off x="4277669" y="1627081"/>
            <a:ext cx="1257212" cy="798945"/>
          </a:xfrm>
          <a:prstGeom prst="rect">
            <a:avLst/>
          </a:prstGeom>
          <a:noFill/>
          <a:ln w="57150" cap="flat" cmpd="sng" algn="ctr">
            <a:solidFill>
              <a:srgbClr val="C7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3FA2504-5B84-28D2-09FA-B2A6A515C133}"/>
              </a:ext>
            </a:extLst>
          </p:cNvPr>
          <p:cNvSpPr/>
          <p:nvPr/>
        </p:nvSpPr>
        <p:spPr bwMode="auto">
          <a:xfrm>
            <a:off x="5834307" y="1621609"/>
            <a:ext cx="1257212" cy="798945"/>
          </a:xfrm>
          <a:prstGeom prst="rect">
            <a:avLst/>
          </a:prstGeom>
          <a:noFill/>
          <a:ln w="57150" cap="flat" cmpd="sng" algn="ctr">
            <a:solidFill>
              <a:srgbClr val="C7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6FB08B9-7533-A92E-D9DC-CA84068E0E62}"/>
              </a:ext>
            </a:extLst>
          </p:cNvPr>
          <p:cNvSpPr/>
          <p:nvPr/>
        </p:nvSpPr>
        <p:spPr bwMode="auto">
          <a:xfrm>
            <a:off x="544810" y="1621609"/>
            <a:ext cx="1257212" cy="798945"/>
          </a:xfrm>
          <a:prstGeom prst="rect">
            <a:avLst/>
          </a:prstGeom>
          <a:noFill/>
          <a:ln w="57150" cap="flat" cmpd="sng" algn="ctr">
            <a:solidFill>
              <a:srgbClr val="C7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1762C44-C8F9-8E92-34C4-4DABA7E63D1E}"/>
              </a:ext>
            </a:extLst>
          </p:cNvPr>
          <p:cNvSpPr/>
          <p:nvPr/>
        </p:nvSpPr>
        <p:spPr bwMode="auto">
          <a:xfrm>
            <a:off x="8306876" y="1621609"/>
            <a:ext cx="1257212" cy="798945"/>
          </a:xfrm>
          <a:prstGeom prst="rect">
            <a:avLst/>
          </a:prstGeom>
          <a:noFill/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346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50FA916-0D86-D179-AF71-797AF1FA82FD}"/>
              </a:ext>
            </a:extLst>
          </p:cNvPr>
          <p:cNvSpPr txBox="1"/>
          <p:nvPr/>
        </p:nvSpPr>
        <p:spPr>
          <a:xfrm>
            <a:off x="8108830" y="6426679"/>
            <a:ext cx="3105510" cy="338554"/>
          </a:xfrm>
          <a:prstGeom prst="rect">
            <a:avLst/>
          </a:prstGeom>
          <a:solidFill>
            <a:srgbClr val="C70000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DataFEWSion 2024 Symposium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DD3C4E-1556-90C2-173D-4C95A6BFB75A}"/>
              </a:ext>
            </a:extLst>
          </p:cNvPr>
          <p:cNvSpPr txBox="1"/>
          <p:nvPr/>
        </p:nvSpPr>
        <p:spPr>
          <a:xfrm>
            <a:off x="437071" y="241541"/>
            <a:ext cx="113178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Cumulative Solar Radiation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A4CE8D-BDB8-F180-F163-F6E87B59BE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283" y="1123125"/>
            <a:ext cx="8029934" cy="5000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826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50FA916-0D86-D179-AF71-797AF1FA82FD}"/>
              </a:ext>
            </a:extLst>
          </p:cNvPr>
          <p:cNvSpPr txBox="1"/>
          <p:nvPr/>
        </p:nvSpPr>
        <p:spPr>
          <a:xfrm>
            <a:off x="8108830" y="6426679"/>
            <a:ext cx="3105510" cy="338554"/>
          </a:xfrm>
          <a:prstGeom prst="rect">
            <a:avLst/>
          </a:prstGeom>
          <a:solidFill>
            <a:srgbClr val="C70000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DataFEWSion 2024 Symposium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DD3C4E-1556-90C2-173D-4C95A6BFB75A}"/>
              </a:ext>
            </a:extLst>
          </p:cNvPr>
          <p:cNvSpPr txBox="1"/>
          <p:nvPr/>
        </p:nvSpPr>
        <p:spPr>
          <a:xfrm>
            <a:off x="437071" y="241541"/>
            <a:ext cx="113178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Energy Generation and MMS Efficiency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Diagram 2">
                <a:extLst>
                  <a:ext uri="{FF2B5EF4-FFF2-40B4-BE49-F238E27FC236}">
                    <a16:creationId xmlns:a16="http://schemas.microsoft.com/office/drawing/2014/main" id="{88603561-E5F3-284F-DBFC-F1AE45BCDED8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993708859"/>
                  </p:ext>
                </p:extLst>
              </p:nvPr>
            </p:nvGraphicFramePr>
            <p:xfrm>
              <a:off x="776377" y="1578634"/>
              <a:ext cx="9644332" cy="4183811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3" name="Diagram 2">
                <a:extLst>
                  <a:ext uri="{FF2B5EF4-FFF2-40B4-BE49-F238E27FC236}">
                    <a16:creationId xmlns:a16="http://schemas.microsoft.com/office/drawing/2014/main" id="{88603561-E5F3-284F-DBFC-F1AE45BCDED8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993708859"/>
                  </p:ext>
                </p:extLst>
              </p:nvPr>
            </p:nvGraphicFramePr>
            <p:xfrm>
              <a:off x="776377" y="1578634"/>
              <a:ext cx="9644332" cy="4183811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256142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50FA916-0D86-D179-AF71-797AF1FA82FD}"/>
              </a:ext>
            </a:extLst>
          </p:cNvPr>
          <p:cNvSpPr txBox="1"/>
          <p:nvPr/>
        </p:nvSpPr>
        <p:spPr>
          <a:xfrm>
            <a:off x="8108830" y="6426679"/>
            <a:ext cx="3105510" cy="338554"/>
          </a:xfrm>
          <a:prstGeom prst="rect">
            <a:avLst/>
          </a:prstGeom>
          <a:solidFill>
            <a:srgbClr val="C70000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DataFEWSion 2024 Symposium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DD3C4E-1556-90C2-173D-4C95A6BFB75A}"/>
              </a:ext>
            </a:extLst>
          </p:cNvPr>
          <p:cNvSpPr txBox="1"/>
          <p:nvPr/>
        </p:nvSpPr>
        <p:spPr>
          <a:xfrm>
            <a:off x="437071" y="241541"/>
            <a:ext cx="113178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Modeling MMS Energy Generation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BD41E9-F901-3A57-B1BE-0F2198ECA4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9402" y="1295118"/>
            <a:ext cx="8018383" cy="4933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1544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50FA916-0D86-D179-AF71-797AF1FA82FD}"/>
              </a:ext>
            </a:extLst>
          </p:cNvPr>
          <p:cNvSpPr txBox="1"/>
          <p:nvPr/>
        </p:nvSpPr>
        <p:spPr>
          <a:xfrm>
            <a:off x="8108830" y="6426679"/>
            <a:ext cx="3105510" cy="338554"/>
          </a:xfrm>
          <a:prstGeom prst="rect">
            <a:avLst/>
          </a:prstGeom>
          <a:solidFill>
            <a:srgbClr val="C70000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DataFEWSion 2024 Symposium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DD3C4E-1556-90C2-173D-4C95A6BFB75A}"/>
              </a:ext>
            </a:extLst>
          </p:cNvPr>
          <p:cNvSpPr txBox="1"/>
          <p:nvPr/>
        </p:nvSpPr>
        <p:spPr>
          <a:xfrm>
            <a:off x="332798" y="241541"/>
            <a:ext cx="113178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Economics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680512C-5D3D-D28D-2C78-17422F65513A}"/>
              </a:ext>
            </a:extLst>
          </p:cNvPr>
          <p:cNvSpPr txBox="1"/>
          <p:nvPr/>
        </p:nvSpPr>
        <p:spPr>
          <a:xfrm>
            <a:off x="937666" y="1149576"/>
            <a:ext cx="7596733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$130,000 capital expense for SunCrate MMG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Battery system is lithium-ion phosphate with a 10-year or 3000 cycle warranty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Solar inverters 10-year warranty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Solar panels 20-year warranty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u="sng" dirty="0"/>
              <a:t>$19,300/year </a:t>
            </a:r>
            <a:r>
              <a:rPr lang="en-US" dirty="0"/>
              <a:t>over </a:t>
            </a:r>
            <a:r>
              <a:rPr lang="en-US" b="1" dirty="0"/>
              <a:t>10 years </a:t>
            </a:r>
            <a:r>
              <a:rPr lang="en-US" dirty="0"/>
              <a:t>at 8% interest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5C8FFC-373D-90C2-61D0-95AE587213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3055" y="27392"/>
            <a:ext cx="3338945" cy="6290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962906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-WithNumbers_2A" id="{26A4DF8B-2ED5-1147-8FA3-787E008C2CE2}" vid="{8D23465F-27DC-C24E-BABD-4541439876B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ISU Template</Template>
  <TotalTime>754</TotalTime>
  <Words>607</Words>
  <Application>Microsoft Office PowerPoint</Application>
  <PresentationFormat>Widescreen</PresentationFormat>
  <Paragraphs>103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Cambria Math</vt:lpstr>
      <vt:lpstr>Geneva</vt:lpstr>
      <vt:lpstr>Times</vt:lpstr>
      <vt:lpstr>Univers 67 CondensedBold</vt:lpstr>
      <vt:lpstr>Univers 75 Black</vt:lpstr>
      <vt:lpstr>PowerPoint</vt:lpstr>
      <vt:lpstr>Piggybacking on the Sun: Examining the Efficiency and Economic Viability of Solar-based Microgrid Systems in Iowa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Piggybacking on the Sun: Examining the Efficiency and Economic Viability of Solar-based Microgrid Systems in Iowa</dc:title>
  <dc:creator>Jean, Alexandra B</dc:creator>
  <cp:lastModifiedBy>Lidtke, Cynthia D [IMSE]</cp:lastModifiedBy>
  <cp:revision>21</cp:revision>
  <dcterms:created xsi:type="dcterms:W3CDTF">2024-01-03T18:27:45Z</dcterms:created>
  <dcterms:modified xsi:type="dcterms:W3CDTF">2024-01-11T15:54:35Z</dcterms:modified>
</cp:coreProperties>
</file>