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4"/>
  </p:notesMasterIdLst>
  <p:handoutMasterIdLst>
    <p:handoutMasterId r:id="rId15"/>
  </p:handoutMasterIdLst>
  <p:sldIdLst>
    <p:sldId id="369" r:id="rId2"/>
    <p:sldId id="260" r:id="rId3"/>
    <p:sldId id="372" r:id="rId4"/>
    <p:sldId id="261" r:id="rId5"/>
    <p:sldId id="373" r:id="rId6"/>
    <p:sldId id="374" r:id="rId7"/>
    <p:sldId id="380" r:id="rId8"/>
    <p:sldId id="376" r:id="rId9"/>
    <p:sldId id="377" r:id="rId10"/>
    <p:sldId id="381" r:id="rId11"/>
    <p:sldId id="375" r:id="rId12"/>
    <p:sldId id="288" r:id="rId1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6E67"/>
    <a:srgbClr val="D43C3D"/>
    <a:srgbClr val="F8A500"/>
    <a:srgbClr val="3C813F"/>
    <a:srgbClr val="2817FF"/>
    <a:srgbClr val="010000"/>
    <a:srgbClr val="ACA39A"/>
    <a:srgbClr val="C8102E"/>
    <a:srgbClr val="F1BE48"/>
    <a:srgbClr val="6E62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79974"/>
  </p:normalViewPr>
  <p:slideViewPr>
    <p:cSldViewPr snapToGrid="0">
      <p:cViewPr varScale="1">
        <p:scale>
          <a:sx n="101" d="100"/>
          <a:sy n="101" d="100"/>
        </p:scale>
        <p:origin x="978" y="7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55A0C9-E830-1241-BEA3-6925DA004ECF}" type="datetimeFigureOut">
              <a:rPr lang="en-US" smtClean="0"/>
              <a:pPr/>
              <a:t>1/11/2024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984522-76EF-EF4D-8870-07F3436BA4E0}" type="slidenum">
              <a:rPr lang="en-US" smtClean="0"/>
              <a:pPr/>
              <a:t>‹#›</a:t>
            </a:fld>
            <a:endParaRPr lang="en-US"/>
          </a:p>
        </p:txBody>
      </p:sp>
    </p:spTree>
    <p:extLst>
      <p:ext uri="{BB962C8B-B14F-4D97-AF65-F5344CB8AC3E}">
        <p14:creationId xmlns:p14="http://schemas.microsoft.com/office/powerpoint/2010/main" val="12009024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845082-6AF3-024B-A14D-C5AD8123919E}" type="datetimeFigureOut">
              <a:rPr lang="en-US" smtClean="0"/>
              <a:pPr/>
              <a:t>1/11/2024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6D18E-8B09-B24B-9169-4FC527B8D84F}" type="slidenum">
              <a:rPr lang="en-US" smtClean="0"/>
              <a:pPr/>
              <a:t>‹#›</a:t>
            </a:fld>
            <a:endParaRPr lang="en-US"/>
          </a:p>
        </p:txBody>
      </p:sp>
    </p:spTree>
    <p:extLst>
      <p:ext uri="{BB962C8B-B14F-4D97-AF65-F5344CB8AC3E}">
        <p14:creationId xmlns:p14="http://schemas.microsoft.com/office/powerpoint/2010/main" val="2457792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D228-AF92-4876-2A20-C357E1B25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F4E6D8-2081-B2CC-DB23-1E72D8EF1A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2902BC-2FE4-4E21-552A-85A928301EE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7F78FE-58B4-C70D-0A87-86DBCCD07697}"/>
              </a:ext>
            </a:extLst>
          </p:cNvPr>
          <p:cNvSpPr>
            <a:spLocks noGrp="1"/>
          </p:cNvSpPr>
          <p:nvPr>
            <p:ph type="sldNum" sz="quarter" idx="5"/>
          </p:nvPr>
        </p:nvSpPr>
        <p:spPr/>
        <p:txBody>
          <a:bodyPr/>
          <a:lstStyle/>
          <a:p>
            <a:fld id="{24A6D18E-8B09-B24B-9169-4FC527B8D84F}" type="slidenum">
              <a:rPr lang="en-US" smtClean="0"/>
              <a:pPr/>
              <a:t>1</a:t>
            </a:fld>
            <a:endParaRPr lang="en-US"/>
          </a:p>
        </p:txBody>
      </p:sp>
    </p:spTree>
    <p:extLst>
      <p:ext uri="{BB962C8B-B14F-4D97-AF65-F5344CB8AC3E}">
        <p14:creationId xmlns:p14="http://schemas.microsoft.com/office/powerpoint/2010/main" val="2301034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0F1E7E8-FE14-4313-BEE7-54484FB85C91}" type="slidenum">
              <a:rPr lang="en-US" smtClean="0"/>
              <a:t>11</a:t>
            </a:fld>
            <a:endParaRPr lang="en-US"/>
          </a:p>
        </p:txBody>
      </p:sp>
    </p:spTree>
    <p:extLst>
      <p:ext uri="{BB962C8B-B14F-4D97-AF65-F5344CB8AC3E}">
        <p14:creationId xmlns:p14="http://schemas.microsoft.com/office/powerpoint/2010/main" val="3681123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F1E7E8-FE14-4313-BEE7-54484FB85C91}" type="slidenum">
              <a:rPr lang="en-US" smtClean="0"/>
              <a:t>12</a:t>
            </a:fld>
            <a:endParaRPr lang="en-US"/>
          </a:p>
        </p:txBody>
      </p:sp>
    </p:spTree>
    <p:extLst>
      <p:ext uri="{BB962C8B-B14F-4D97-AF65-F5344CB8AC3E}">
        <p14:creationId xmlns:p14="http://schemas.microsoft.com/office/powerpoint/2010/main" val="686273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A6D18E-8B09-B24B-9169-4FC527B8D84F}" type="slidenum">
              <a:rPr lang="en-US" smtClean="0"/>
              <a:pPr/>
              <a:t>2</a:t>
            </a:fld>
            <a:endParaRPr lang="en-US"/>
          </a:p>
        </p:txBody>
      </p:sp>
    </p:spTree>
    <p:extLst>
      <p:ext uri="{BB962C8B-B14F-4D97-AF65-F5344CB8AC3E}">
        <p14:creationId xmlns:p14="http://schemas.microsoft.com/office/powerpoint/2010/main" val="3803429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A6D18E-8B09-B24B-9169-4FC527B8D84F}" type="slidenum">
              <a:rPr lang="en-US" smtClean="0"/>
              <a:pPr/>
              <a:t>4</a:t>
            </a:fld>
            <a:endParaRPr lang="en-US"/>
          </a:p>
        </p:txBody>
      </p:sp>
    </p:spTree>
    <p:extLst>
      <p:ext uri="{BB962C8B-B14F-4D97-AF65-F5344CB8AC3E}">
        <p14:creationId xmlns:p14="http://schemas.microsoft.com/office/powerpoint/2010/main" val="84661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A6D18E-8B09-B24B-9169-4FC527B8D84F}" type="slidenum">
              <a:rPr lang="en-US" smtClean="0"/>
              <a:pPr/>
              <a:t>5</a:t>
            </a:fld>
            <a:endParaRPr lang="en-US"/>
          </a:p>
        </p:txBody>
      </p:sp>
    </p:spTree>
    <p:extLst>
      <p:ext uri="{BB962C8B-B14F-4D97-AF65-F5344CB8AC3E}">
        <p14:creationId xmlns:p14="http://schemas.microsoft.com/office/powerpoint/2010/main" val="2445256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Directed Acyclic Graphs, we will show you some of the explorations of the food systems that took place in our discussions during the last few months.</a:t>
            </a:r>
          </a:p>
          <a:p>
            <a:r>
              <a:rPr lang="en-US" dirty="0"/>
              <a:t>1</a:t>
            </a:r>
            <a:r>
              <a:rPr lang="en-US" baseline="30000" dirty="0"/>
              <a:t>st</a:t>
            </a:r>
            <a:r>
              <a:rPr lang="en-US" dirty="0"/>
              <a:t>) We tried to find any potential connection between ag production and local food security</a:t>
            </a:r>
          </a:p>
          <a:p>
            <a:r>
              <a:rPr lang="en-US" dirty="0"/>
              <a:t>2</a:t>
            </a:r>
            <a:r>
              <a:rPr lang="en-US" baseline="30000" dirty="0"/>
              <a:t>nd</a:t>
            </a:r>
            <a:r>
              <a:rPr lang="en-US" dirty="0"/>
              <a:t>) Food Access could be a </a:t>
            </a:r>
            <a:r>
              <a:rPr lang="en-US" b="1" dirty="0"/>
              <a:t>mediator</a:t>
            </a:r>
            <a:r>
              <a:rPr lang="en-US" dirty="0"/>
              <a:t> in that relationship</a:t>
            </a:r>
          </a:p>
          <a:p>
            <a:r>
              <a:rPr lang="en-US" dirty="0"/>
              <a:t>3</a:t>
            </a:r>
            <a:r>
              <a:rPr lang="en-US" baseline="30000" dirty="0"/>
              <a:t>rd</a:t>
            </a:r>
            <a:r>
              <a:rPr lang="en-US" dirty="0"/>
              <a:t>) In turn, household characteristics can be a </a:t>
            </a:r>
            <a:r>
              <a:rPr lang="en-US" b="1" dirty="0"/>
              <a:t>confounder</a:t>
            </a:r>
            <a:r>
              <a:rPr lang="en-US" dirty="0"/>
              <a:t> in the relationship between Food Access And Local Food Security, as the literature has shown (Alcott et al. 2019).</a:t>
            </a:r>
          </a:p>
          <a:p>
            <a:r>
              <a:rPr lang="en-US" dirty="0"/>
              <a:t>4</a:t>
            </a:r>
            <a:r>
              <a:rPr lang="en-US" baseline="30000" dirty="0"/>
              <a:t>th</a:t>
            </a:r>
            <a:r>
              <a:rPr lang="en-US" dirty="0"/>
              <a:t>) Finally, Climate Opinions can be a </a:t>
            </a:r>
            <a:r>
              <a:rPr lang="en-US" b="1" dirty="0"/>
              <a:t>collider. </a:t>
            </a:r>
            <a:endParaRPr lang="en-US" b="0" dirty="0"/>
          </a:p>
          <a:p>
            <a:r>
              <a:rPr lang="en-US" b="0" dirty="0"/>
              <a:t>As it is easily understandable, food systems are quite complicated, and their exploration requires a wide variety of data. Nicole will explain next the objectives of our project given those challenges.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24A6D18E-8B09-B24B-9169-4FC527B8D84F}" type="slidenum">
              <a:rPr lang="en-US" smtClean="0"/>
              <a:pPr/>
              <a:t>6</a:t>
            </a:fld>
            <a:endParaRPr lang="en-US"/>
          </a:p>
        </p:txBody>
      </p:sp>
    </p:spTree>
    <p:extLst>
      <p:ext uri="{BB962C8B-B14F-4D97-AF65-F5344CB8AC3E}">
        <p14:creationId xmlns:p14="http://schemas.microsoft.com/office/powerpoint/2010/main" val="3777054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dashboard aims to provide a clear, data-driven view of how agricultural practices, specifically livestock production, intersect with food security challenges in Iowa. The insights gained could be pivotal for strategic planning in agriculture and food policy</a:t>
            </a:r>
          </a:p>
          <a:p>
            <a:endParaRPr lang="en-US" dirty="0">
              <a:cs typeface="Calibri"/>
            </a:endParaRPr>
          </a:p>
          <a:p>
            <a:r>
              <a:rPr lang="en-US" dirty="0"/>
              <a:t>To gather and integrate data on livestock production (hogs and cattle) and food insecurity in Iowa.</a:t>
            </a:r>
            <a:endParaRPr lang="en-US" dirty="0">
              <a:cs typeface="Calibri"/>
            </a:endParaRPr>
          </a:p>
          <a:p>
            <a:r>
              <a:rPr lang="en-US" dirty="0"/>
              <a:t>To use statistical and data analysis techniques to identify trends, patterns, or correlations of the Iowa food production system with basic demographic, socioeconomic, and other descriptive statistics of Iowa's population, and state and federal funding of SNAP and other food/agricultural funding for people/farmers.</a:t>
            </a:r>
            <a:endParaRPr lang="en-US" dirty="0">
              <a:cs typeface="Calibri"/>
            </a:endParaRPr>
          </a:p>
          <a:p>
            <a:r>
              <a:rPr lang="en-US" dirty="0"/>
              <a:t>To create an interactive dashboard that visually represents these trends making the data easily accessible and understandable.</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D0F1E7E8-FE14-4313-BEE7-54484FB85C91}" type="slidenum">
              <a:rPr lang="en-US" smtClean="0"/>
              <a:t>7</a:t>
            </a:fld>
            <a:endParaRPr lang="en-US"/>
          </a:p>
        </p:txBody>
      </p:sp>
    </p:spTree>
    <p:extLst>
      <p:ext uri="{BB962C8B-B14F-4D97-AF65-F5344CB8AC3E}">
        <p14:creationId xmlns:p14="http://schemas.microsoft.com/office/powerpoint/2010/main" val="3307759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A6D18E-8B09-B24B-9169-4FC527B8D84F}" type="slidenum">
              <a:rPr lang="en-US" smtClean="0"/>
              <a:pPr/>
              <a:t>8</a:t>
            </a:fld>
            <a:endParaRPr lang="en-US"/>
          </a:p>
        </p:txBody>
      </p:sp>
    </p:spTree>
    <p:extLst>
      <p:ext uri="{BB962C8B-B14F-4D97-AF65-F5344CB8AC3E}">
        <p14:creationId xmlns:p14="http://schemas.microsoft.com/office/powerpoint/2010/main" val="3038689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A6D18E-8B09-B24B-9169-4FC527B8D84F}" type="slidenum">
              <a:rPr lang="en-US" smtClean="0"/>
              <a:pPr/>
              <a:t>9</a:t>
            </a:fld>
            <a:endParaRPr lang="en-US"/>
          </a:p>
        </p:txBody>
      </p:sp>
    </p:spTree>
    <p:extLst>
      <p:ext uri="{BB962C8B-B14F-4D97-AF65-F5344CB8AC3E}">
        <p14:creationId xmlns:p14="http://schemas.microsoft.com/office/powerpoint/2010/main" val="3410717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A6D18E-8B09-B24B-9169-4FC527B8D84F}" type="slidenum">
              <a:rPr lang="en-US" smtClean="0"/>
              <a:pPr/>
              <a:t>10</a:t>
            </a:fld>
            <a:endParaRPr lang="en-US"/>
          </a:p>
        </p:txBody>
      </p:sp>
    </p:spTree>
    <p:extLst>
      <p:ext uri="{BB962C8B-B14F-4D97-AF65-F5344CB8AC3E}">
        <p14:creationId xmlns:p14="http://schemas.microsoft.com/office/powerpoint/2010/main" val="3370823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604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078" name="Text Box 6"/>
          <p:cNvSpPr txBox="1">
            <a:spLocks noChangeArrowheads="1"/>
          </p:cNvSpPr>
          <p:nvPr/>
        </p:nvSpPr>
        <p:spPr bwMode="auto">
          <a:xfrm>
            <a:off x="212725" y="3489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Tree>
    <p:extLst>
      <p:ext uri="{BB962C8B-B14F-4D97-AF65-F5344CB8AC3E}">
        <p14:creationId xmlns:p14="http://schemas.microsoft.com/office/powerpoint/2010/main" val="1252242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248608"/>
            <a:ext cx="8229600" cy="480233"/>
          </a:xfrm>
          <a:prstGeom prst="rect">
            <a:avLst/>
          </a:prstGeom>
        </p:spPr>
        <p:txBody>
          <a:bodyPr>
            <a:normAutofit/>
          </a:bodyPr>
          <a:lstStyle>
            <a:lvl1pPr algn="l">
              <a:defRPr sz="2700" b="0" i="0" baseline="0">
                <a:solidFill>
                  <a:srgbClr val="18453B"/>
                </a:solidFill>
                <a:latin typeface="Gotham-Bold"/>
                <a:cs typeface="Gotham-Bold"/>
              </a:defRPr>
            </a:lvl1pPr>
          </a:lstStyle>
          <a:p>
            <a:r>
              <a:rPr lang="en-US"/>
              <a:t>1 column</a:t>
            </a:r>
          </a:p>
        </p:txBody>
      </p:sp>
      <p:sp>
        <p:nvSpPr>
          <p:cNvPr id="3" name="Content Placeholder 2"/>
          <p:cNvSpPr>
            <a:spLocks noGrp="1"/>
          </p:cNvSpPr>
          <p:nvPr>
            <p:ph idx="1"/>
          </p:nvPr>
        </p:nvSpPr>
        <p:spPr>
          <a:xfrm>
            <a:off x="457200" y="2059670"/>
            <a:ext cx="8229600" cy="4066495"/>
          </a:xfrm>
          <a:prstGeom prst="rect">
            <a:avLst/>
          </a:prstGeom>
        </p:spPr>
        <p:txBody>
          <a:bodyPr/>
          <a:lstStyle>
            <a:lvl1pPr>
              <a:buClr>
                <a:srgbClr val="18453B"/>
              </a:buClr>
              <a:buFont typeface="Arial"/>
              <a:buChar char="•"/>
              <a:defRPr sz="2100" b="0" i="0">
                <a:solidFill>
                  <a:srgbClr val="595959"/>
                </a:solidFill>
                <a:latin typeface="Gotham Book"/>
                <a:cs typeface="Gotham Book"/>
              </a:defRPr>
            </a:lvl1pPr>
            <a:lvl2pPr>
              <a:buClr>
                <a:schemeClr val="tx1">
                  <a:lumMod val="75000"/>
                  <a:lumOff val="25000"/>
                </a:schemeClr>
              </a:buClr>
              <a:buSzPct val="85000"/>
              <a:buFont typeface="Arial"/>
              <a:buChar char="•"/>
              <a:defRPr sz="1800" b="0" i="0">
                <a:solidFill>
                  <a:srgbClr val="595959"/>
                </a:solidFill>
                <a:latin typeface="Gotham Book"/>
                <a:cs typeface="Gotham Book"/>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1642C27C-465E-406E-AF2A-9E36DA6F2167}" type="datetime1">
              <a:rPr lang="en-US" smtClean="0"/>
              <a:t>1/11/2024</a:t>
            </a:fld>
            <a:endParaRPr lang="en-US"/>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r>
              <a:rPr lang="en-US"/>
              <a:t>Footer</a:t>
            </a:r>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0B4461CB-4CA9-2A43-A3FA-624E1DA485A6}" type="slidenum">
              <a:rPr lang="en-US"/>
              <a:pPr>
                <a:defRPr/>
              </a:pPr>
              <a:t>‹#›</a:t>
            </a:fld>
            <a:endParaRPr lang="en-US"/>
          </a:p>
        </p:txBody>
      </p:sp>
    </p:spTree>
    <p:extLst>
      <p:ext uri="{BB962C8B-B14F-4D97-AF65-F5344CB8AC3E}">
        <p14:creationId xmlns:p14="http://schemas.microsoft.com/office/powerpoint/2010/main" val="40711018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Text Box 11"/>
          <p:cNvSpPr txBox="1">
            <a:spLocks noChangeArrowheads="1"/>
          </p:cNvSpPr>
          <p:nvPr/>
        </p:nvSpPr>
        <p:spPr bwMode="auto">
          <a:xfrm>
            <a:off x="212725" y="34893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1" name="Rectangle 8"/>
          <p:cNvSpPr>
            <a:spLocks noChangeArrowheads="1"/>
          </p:cNvSpPr>
          <p:nvPr userDrawn="1"/>
        </p:nvSpPr>
        <p:spPr bwMode="auto">
          <a:xfrm>
            <a:off x="0" y="6348431"/>
            <a:ext cx="9144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13" name="Picture 12" descr="ISU LEFT white.eps"/>
          <p:cNvPicPr>
            <a:picLocks noChangeAspect="1"/>
          </p:cNvPicPr>
          <p:nvPr userDrawn="1"/>
        </p:nvPicPr>
        <p:blipFill>
          <a:blip r:embed="rId6"/>
          <a:srcRect b="38235"/>
          <a:stretch>
            <a:fillRect/>
          </a:stretch>
        </p:blipFill>
        <p:spPr bwMode="auto">
          <a:xfrm>
            <a:off x="381000" y="6503215"/>
            <a:ext cx="2396490" cy="197359"/>
          </a:xfrm>
          <a:prstGeom prst="rect">
            <a:avLst/>
          </a:prstGeom>
          <a:noFill/>
          <a:ln w="9525">
            <a:noFill/>
            <a:miter lim="800000"/>
            <a:headEnd/>
            <a:tailEnd/>
          </a:ln>
        </p:spPr>
      </p:pic>
      <p:sp>
        <p:nvSpPr>
          <p:cNvPr id="15" name="Text Placeholder 4"/>
          <p:cNvSpPr txBox="1">
            <a:spLocks/>
          </p:cNvSpPr>
          <p:nvPr userDrawn="1"/>
        </p:nvSpPr>
        <p:spPr>
          <a:xfrm>
            <a:off x="4163705" y="6470650"/>
            <a:ext cx="4191000"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r>
              <a:rPr lang="en-US" sz="1200" b="1" dirty="0">
                <a:solidFill>
                  <a:schemeClr val="bg1"/>
                </a:solidFill>
                <a:latin typeface="Univers 75 Black" charset="0"/>
                <a:ea typeface="Univers 75 Black" charset="0"/>
                <a:cs typeface="Univers 75 Black" charset="0"/>
              </a:rPr>
              <a:t>Food Systems in Iowa</a:t>
            </a:r>
          </a:p>
        </p:txBody>
      </p:sp>
      <p:cxnSp>
        <p:nvCxnSpPr>
          <p:cNvPr id="16" name="Straight Connector 15"/>
          <p:cNvCxnSpPr/>
          <p:nvPr userDrawn="1"/>
        </p:nvCxnSpPr>
        <p:spPr bwMode="auto">
          <a:xfrm>
            <a:off x="8458200" y="6531769"/>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sp>
        <p:nvSpPr>
          <p:cNvPr id="17" name="Slide Number Placeholder 5"/>
          <p:cNvSpPr txBox="1">
            <a:spLocks/>
          </p:cNvSpPr>
          <p:nvPr userDrawn="1"/>
        </p:nvSpPr>
        <p:spPr>
          <a:xfrm>
            <a:off x="8534400" y="6470650"/>
            <a:ext cx="533400" cy="274637"/>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a:lstStyle>
          <a:p>
            <a:pPr algn="l"/>
            <a:fld id="{60FAC648-EA3A-9C41-B47D-FEC33027B8CE}" type="slidenum">
              <a:rPr lang="en-US" smtClean="0">
                <a:solidFill>
                  <a:schemeClr val="bg1"/>
                </a:solidFill>
              </a:rPr>
              <a:pPr algn="l"/>
              <a:t>‹#›</a:t>
            </a:fld>
            <a:endParaRPr lang="en-US">
              <a:solidFill>
                <a:schemeClr val="bg1"/>
              </a:solidFill>
            </a:endParaRPr>
          </a:p>
        </p:txBody>
      </p:sp>
    </p:spTree>
  </p:cSld>
  <p:clrMap bg1="lt1" tx1="dk1" bg2="lt2" tx2="dk2" accent1="accent1" accent2="accent2" accent3="accent3" accent4="accent4" accent5="accent5" accent6="accent6" hlink="hlink" folHlink="folHlink"/>
  <p:sldLayoutIdLst>
    <p:sldLayoutId id="2147483650" r:id="rId1"/>
    <p:sldLayoutId id="2147483664" r:id="rId2"/>
    <p:sldLayoutId id="2147483663" r:id="rId3"/>
    <p:sldLayoutId id="2147483665" r:id="rId4"/>
  </p:sldLayoutIdLst>
  <p:hf hdr="0" ftr="0" dt="0"/>
  <p:txStyles>
    <p:titleStyle>
      <a:lvl1pPr algn="l" rtl="0" eaLnBrk="1" fontAlgn="base" hangingPunct="1">
        <a:spcBef>
          <a:spcPct val="0"/>
        </a:spcBef>
        <a:spcAft>
          <a:spcPct val="0"/>
        </a:spcAft>
        <a:defRPr sz="3500">
          <a:solidFill>
            <a:srgbClr val="C8102E"/>
          </a:solidFill>
          <a:latin typeface="+mj-lt"/>
          <a:ea typeface="+mj-ea"/>
          <a:cs typeface="+mj-cs"/>
        </a:defRPr>
      </a:lvl1pPr>
      <a:lvl2pPr algn="l" rtl="0" eaLnBrk="1" fontAlgn="base" hangingPunct="1">
        <a:spcBef>
          <a:spcPct val="0"/>
        </a:spcBef>
        <a:spcAft>
          <a:spcPct val="0"/>
        </a:spcAft>
        <a:defRPr sz="3500">
          <a:solidFill>
            <a:srgbClr val="CE1126"/>
          </a:solidFill>
          <a:latin typeface="Univers 67 CondensedBold" charset="0"/>
        </a:defRPr>
      </a:lvl2pPr>
      <a:lvl3pPr algn="l" rtl="0" eaLnBrk="1" fontAlgn="base" hangingPunct="1">
        <a:spcBef>
          <a:spcPct val="0"/>
        </a:spcBef>
        <a:spcAft>
          <a:spcPct val="0"/>
        </a:spcAft>
        <a:defRPr sz="3500">
          <a:solidFill>
            <a:srgbClr val="CE1126"/>
          </a:solidFill>
          <a:latin typeface="Univers 67 CondensedBold" charset="0"/>
        </a:defRPr>
      </a:lvl3pPr>
      <a:lvl4pPr algn="l" rtl="0" eaLnBrk="1" fontAlgn="base" hangingPunct="1">
        <a:spcBef>
          <a:spcPct val="0"/>
        </a:spcBef>
        <a:spcAft>
          <a:spcPct val="0"/>
        </a:spcAft>
        <a:defRPr sz="3500">
          <a:solidFill>
            <a:srgbClr val="CE1126"/>
          </a:solidFill>
          <a:latin typeface="Univers 67 CondensedBold" charset="0"/>
        </a:defRPr>
      </a:lvl4pPr>
      <a:lvl5pPr algn="l" rtl="0" eaLnBrk="1" fontAlgn="base" hangingPunct="1">
        <a:spcBef>
          <a:spcPct val="0"/>
        </a:spcBef>
        <a:spcAft>
          <a:spcPct val="0"/>
        </a:spcAft>
        <a:defRPr sz="3500">
          <a:solidFill>
            <a:srgbClr val="CE1126"/>
          </a:solidFill>
          <a:latin typeface="Univers 67 CondensedBold" charset="0"/>
        </a:defRPr>
      </a:lvl5pPr>
      <a:lvl6pPr marL="457200" algn="l" rtl="0" eaLnBrk="1" fontAlgn="base" hangingPunct="1">
        <a:spcBef>
          <a:spcPct val="0"/>
        </a:spcBef>
        <a:spcAft>
          <a:spcPct val="0"/>
        </a:spcAft>
        <a:defRPr sz="3500">
          <a:solidFill>
            <a:srgbClr val="CE1126"/>
          </a:solidFill>
          <a:latin typeface="Univers 67 CondensedBold" charset="0"/>
        </a:defRPr>
      </a:lvl6pPr>
      <a:lvl7pPr marL="914400" algn="l" rtl="0" eaLnBrk="1" fontAlgn="base" hangingPunct="1">
        <a:spcBef>
          <a:spcPct val="0"/>
        </a:spcBef>
        <a:spcAft>
          <a:spcPct val="0"/>
        </a:spcAft>
        <a:defRPr sz="3500">
          <a:solidFill>
            <a:srgbClr val="CE1126"/>
          </a:solidFill>
          <a:latin typeface="Univers 67 CondensedBold" charset="0"/>
        </a:defRPr>
      </a:lvl7pPr>
      <a:lvl8pPr marL="1371600" algn="l" rtl="0" eaLnBrk="1" fontAlgn="base" hangingPunct="1">
        <a:spcBef>
          <a:spcPct val="0"/>
        </a:spcBef>
        <a:spcAft>
          <a:spcPct val="0"/>
        </a:spcAft>
        <a:defRPr sz="3500">
          <a:solidFill>
            <a:srgbClr val="CE1126"/>
          </a:solidFill>
          <a:latin typeface="Univers 67 CondensedBold" charset="0"/>
        </a:defRPr>
      </a:lvl8pPr>
      <a:lvl9pPr marL="1828800" algn="l" rtl="0" eaLnBrk="1" fontAlgn="base" hangingPunct="1">
        <a:spcBef>
          <a:spcPct val="0"/>
        </a:spcBef>
        <a:spcAft>
          <a:spcPct val="0"/>
        </a:spcAft>
        <a:defRPr sz="3500">
          <a:solidFill>
            <a:srgbClr val="CE1126"/>
          </a:solidFill>
          <a:latin typeface="Univers 67 CondensedBold" charset="0"/>
        </a:defRPr>
      </a:lvl9pPr>
    </p:titleStyle>
    <p:body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959DE-05C9-247F-D778-4DA72ACCBF0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083A6A3-AA50-315E-34FD-07421FC808D2}"/>
              </a:ext>
            </a:extLst>
          </p:cNvPr>
          <p:cNvPicPr>
            <a:picLocks noChangeAspect="1"/>
          </p:cNvPicPr>
          <p:nvPr/>
        </p:nvPicPr>
        <p:blipFill rotWithShape="1">
          <a:blip r:embed="rId3">
            <a:extLst>
              <a:ext uri="{28A0092B-C50C-407E-A947-70E740481C1C}">
                <a14:useLocalDpi xmlns:a14="http://schemas.microsoft.com/office/drawing/2010/main" val="0"/>
              </a:ext>
            </a:extLst>
          </a:blip>
          <a:srcRect l="5904" r="5535"/>
          <a:stretch/>
        </p:blipFill>
        <p:spPr>
          <a:xfrm>
            <a:off x="0" y="0"/>
            <a:ext cx="9144000" cy="6858000"/>
          </a:xfrm>
          <a:prstGeom prst="rect">
            <a:avLst/>
          </a:prstGeom>
        </p:spPr>
      </p:pic>
      <p:sp>
        <p:nvSpPr>
          <p:cNvPr id="6" name="Rectangle 5">
            <a:extLst>
              <a:ext uri="{FF2B5EF4-FFF2-40B4-BE49-F238E27FC236}">
                <a16:creationId xmlns:a16="http://schemas.microsoft.com/office/drawing/2014/main" id="{69A475A9-F799-3D97-2B01-81CE00A4F343}"/>
              </a:ext>
            </a:extLst>
          </p:cNvPr>
          <p:cNvSpPr/>
          <p:nvPr/>
        </p:nvSpPr>
        <p:spPr bwMode="auto">
          <a:xfrm>
            <a:off x="0" y="0"/>
            <a:ext cx="9144000" cy="6857999"/>
          </a:xfrm>
          <a:prstGeom prst="rect">
            <a:avLst/>
          </a:prstGeom>
          <a:solidFill>
            <a:srgbClr val="C8102E">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C8102E"/>
              </a:solidFill>
              <a:effectLst/>
              <a:latin typeface="Times" charset="0"/>
            </a:endParaRPr>
          </a:p>
        </p:txBody>
      </p:sp>
      <p:sp>
        <p:nvSpPr>
          <p:cNvPr id="8" name="TextBox 7">
            <a:extLst>
              <a:ext uri="{FF2B5EF4-FFF2-40B4-BE49-F238E27FC236}">
                <a16:creationId xmlns:a16="http://schemas.microsoft.com/office/drawing/2014/main" id="{A16A8A1F-E726-9A95-888D-7D553C494091}"/>
              </a:ext>
            </a:extLst>
          </p:cNvPr>
          <p:cNvSpPr txBox="1"/>
          <p:nvPr/>
        </p:nvSpPr>
        <p:spPr>
          <a:xfrm>
            <a:off x="793971" y="2528258"/>
            <a:ext cx="6781800" cy="2423740"/>
          </a:xfrm>
          <a:prstGeom prst="rect">
            <a:avLst/>
          </a:prstGeom>
          <a:noFill/>
        </p:spPr>
        <p:txBody>
          <a:bodyPr wrap="square" lIns="91440" tIns="45720" rIns="91440" bIns="45720" rtlCol="0" anchor="t">
            <a:spAutoFit/>
          </a:bodyPr>
          <a:lstStyle/>
          <a:p>
            <a:r>
              <a:rPr lang="en-US" sz="4000" dirty="0">
                <a:solidFill>
                  <a:schemeClr val="bg1"/>
                </a:solidFill>
                <a:latin typeface="Univers 57 Condensed"/>
                <a:cs typeface="Times New Roman"/>
              </a:rPr>
              <a:t>Food Systems</a:t>
            </a:r>
          </a:p>
          <a:p>
            <a:endParaRPr lang="en-US" sz="1750" b="1" dirty="0">
              <a:solidFill>
                <a:schemeClr val="bg1"/>
              </a:solidFill>
              <a:latin typeface="Univers 75 Black"/>
              <a:cs typeface="Times"/>
            </a:endParaRPr>
          </a:p>
          <a:p>
            <a:r>
              <a:rPr lang="en-US" sz="1750" dirty="0">
                <a:solidFill>
                  <a:schemeClr val="bg1"/>
                </a:solidFill>
                <a:latin typeface="Univers 75 Black"/>
                <a:cs typeface="Times"/>
              </a:rPr>
              <a:t>Júlia Brittes Tuthill</a:t>
            </a:r>
          </a:p>
          <a:p>
            <a:r>
              <a:rPr lang="en-US" sz="1750" dirty="0">
                <a:solidFill>
                  <a:schemeClr val="bg1"/>
                </a:solidFill>
                <a:latin typeface="Univers 75 Black"/>
                <a:cs typeface="Times"/>
              </a:rPr>
              <a:t>Logan Johnson</a:t>
            </a:r>
          </a:p>
          <a:p>
            <a:r>
              <a:rPr lang="en-US" sz="1750" dirty="0">
                <a:solidFill>
                  <a:schemeClr val="bg1"/>
                </a:solidFill>
                <a:latin typeface="Univers 75 Black"/>
                <a:cs typeface="Times"/>
              </a:rPr>
              <a:t>Nicole Kling</a:t>
            </a:r>
          </a:p>
          <a:p>
            <a:r>
              <a:rPr lang="en-US" sz="1750" dirty="0">
                <a:solidFill>
                  <a:schemeClr val="bg1"/>
                </a:solidFill>
                <a:latin typeface="Univers 75 Black"/>
                <a:cs typeface="Times"/>
              </a:rPr>
              <a:t>Angelos Lagoudakis</a:t>
            </a:r>
          </a:p>
          <a:p>
            <a:endParaRPr lang="en-US" dirty="0">
              <a:solidFill>
                <a:schemeClr val="bg1"/>
              </a:solidFill>
              <a:cs typeface="Times"/>
            </a:endParaRPr>
          </a:p>
        </p:txBody>
      </p:sp>
      <p:cxnSp>
        <p:nvCxnSpPr>
          <p:cNvPr id="9" name="Straight Connector 8">
            <a:extLst>
              <a:ext uri="{FF2B5EF4-FFF2-40B4-BE49-F238E27FC236}">
                <a16:creationId xmlns:a16="http://schemas.microsoft.com/office/drawing/2014/main" id="{B098B020-3AF0-C1F0-9988-4FA11A7DF0F8}"/>
              </a:ext>
            </a:extLst>
          </p:cNvPr>
          <p:cNvCxnSpPr/>
          <p:nvPr/>
        </p:nvCxnSpPr>
        <p:spPr bwMode="auto">
          <a:xfrm>
            <a:off x="-96140" y="5905856"/>
            <a:ext cx="9144000" cy="0"/>
          </a:xfrm>
          <a:prstGeom prst="line">
            <a:avLst/>
          </a:prstGeom>
          <a:solidFill>
            <a:schemeClr val="accent1"/>
          </a:solidFill>
          <a:ln w="9525" cap="flat" cmpd="sng" algn="ctr">
            <a:solidFill>
              <a:srgbClr val="F1BE48">
                <a:alpha val="80000"/>
              </a:srgbClr>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D8F78CDC-A297-FB50-3515-ED29927E2309}"/>
              </a:ext>
            </a:extLst>
          </p:cNvPr>
          <p:cNvCxnSpPr/>
          <p:nvPr/>
        </p:nvCxnSpPr>
        <p:spPr bwMode="auto">
          <a:xfrm>
            <a:off x="0" y="2209800"/>
            <a:ext cx="9144000" cy="0"/>
          </a:xfrm>
          <a:prstGeom prst="line">
            <a:avLst/>
          </a:prstGeom>
          <a:solidFill>
            <a:schemeClr val="accent1"/>
          </a:solidFill>
          <a:ln w="9525" cap="flat" cmpd="sng" algn="ctr">
            <a:solidFill>
              <a:srgbClr val="F1BE48">
                <a:alpha val="80000"/>
              </a:srgbClr>
            </a:solidFill>
            <a:prstDash val="solid"/>
            <a:round/>
            <a:headEnd type="none" w="med" len="med"/>
            <a:tailEnd type="none" w="med" len="med"/>
          </a:ln>
          <a:effectLst/>
        </p:spPr>
      </p:cxnSp>
      <p:pic>
        <p:nvPicPr>
          <p:cNvPr id="2" name="Picture 1" descr="A black and white logo&#10;&#10;Description automatically generated">
            <a:extLst>
              <a:ext uri="{FF2B5EF4-FFF2-40B4-BE49-F238E27FC236}">
                <a16:creationId xmlns:a16="http://schemas.microsoft.com/office/drawing/2014/main" id="{2F2659F9-27EB-46F1-E373-E02F40233C0F}"/>
              </a:ext>
            </a:extLst>
          </p:cNvPr>
          <p:cNvPicPr>
            <a:picLocks noChangeAspect="1"/>
          </p:cNvPicPr>
          <p:nvPr/>
        </p:nvPicPr>
        <p:blipFill rotWithShape="1">
          <a:blip r:embed="rId4">
            <a:extLst>
              <a:ext uri="{28A0092B-C50C-407E-A947-70E740481C1C}">
                <a14:useLocalDpi xmlns:a14="http://schemas.microsoft.com/office/drawing/2010/main" val="0"/>
              </a:ext>
            </a:extLst>
          </a:blip>
          <a:srcRect l="1443" t="727" r="-1363" b="-727"/>
          <a:stretch/>
        </p:blipFill>
        <p:spPr>
          <a:xfrm>
            <a:off x="3160875" y="4110883"/>
            <a:ext cx="6650963" cy="5143505"/>
          </a:xfrm>
          <a:prstGeom prst="rect">
            <a:avLst/>
          </a:prstGeom>
        </p:spPr>
      </p:pic>
      <p:sp>
        <p:nvSpPr>
          <p:cNvPr id="3" name="TextBox 2">
            <a:extLst>
              <a:ext uri="{FF2B5EF4-FFF2-40B4-BE49-F238E27FC236}">
                <a16:creationId xmlns:a16="http://schemas.microsoft.com/office/drawing/2014/main" id="{7D445E9E-2B87-390C-2C7A-6D24A13D5822}"/>
              </a:ext>
            </a:extLst>
          </p:cNvPr>
          <p:cNvSpPr txBox="1"/>
          <p:nvPr/>
        </p:nvSpPr>
        <p:spPr>
          <a:xfrm>
            <a:off x="2020974" y="430442"/>
            <a:ext cx="6781800" cy="1200329"/>
          </a:xfrm>
          <a:prstGeom prst="rect">
            <a:avLst/>
          </a:prstGeom>
          <a:noFill/>
        </p:spPr>
        <p:txBody>
          <a:bodyPr wrap="square" lIns="91440" tIns="45720" rIns="91440" bIns="45720" rtlCol="0" anchor="t">
            <a:spAutoFit/>
          </a:bodyPr>
          <a:lstStyle/>
          <a:p>
            <a:pPr algn="r"/>
            <a:r>
              <a:rPr lang="en-US" dirty="0">
                <a:solidFill>
                  <a:schemeClr val="bg1"/>
                </a:solidFill>
                <a:latin typeface="Univers 57 Condensed"/>
                <a:cs typeface="Times New Roman"/>
              </a:rPr>
              <a:t>DataFEWSion Symposium 2024</a:t>
            </a:r>
          </a:p>
          <a:p>
            <a:pPr algn="r"/>
            <a:r>
              <a:rPr lang="en-US" dirty="0">
                <a:solidFill>
                  <a:schemeClr val="bg1"/>
                </a:solidFill>
                <a:latin typeface="Univers 57 Condensed"/>
                <a:cs typeface="Times New Roman"/>
              </a:rPr>
              <a:t>Student Collaboration Project</a:t>
            </a:r>
          </a:p>
          <a:p>
            <a:endParaRPr lang="en-US" dirty="0">
              <a:solidFill>
                <a:schemeClr val="bg1"/>
              </a:solidFill>
              <a:cs typeface="Times"/>
            </a:endParaRPr>
          </a:p>
        </p:txBody>
      </p:sp>
    </p:spTree>
    <p:extLst>
      <p:ext uri="{BB962C8B-B14F-4D97-AF65-F5344CB8AC3E}">
        <p14:creationId xmlns:p14="http://schemas.microsoft.com/office/powerpoint/2010/main" val="2846691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420022"/>
            <a:ext cx="5105400" cy="461665"/>
          </a:xfrm>
          <a:prstGeom prst="rect">
            <a:avLst/>
          </a:prstGeom>
          <a:noFill/>
        </p:spPr>
        <p:txBody>
          <a:bodyPr wrap="square" rtlCol="0">
            <a:spAutoFit/>
          </a:bodyPr>
          <a:lstStyle/>
          <a:p>
            <a:r>
              <a:rPr lang="en-US" sz="2400" b="1" dirty="0">
                <a:solidFill>
                  <a:srgbClr val="C8102E"/>
                </a:solidFill>
                <a:latin typeface="Univers 75 Black" charset="0"/>
              </a:rPr>
              <a:t>Brief Glimpse at our Shiny Application </a:t>
            </a:r>
          </a:p>
        </p:txBody>
      </p:sp>
      <p:cxnSp>
        <p:nvCxnSpPr>
          <p:cNvPr id="4" name="Straight Connector 3"/>
          <p:cNvCxnSpPr/>
          <p:nvPr/>
        </p:nvCxnSpPr>
        <p:spPr bwMode="auto">
          <a:xfrm>
            <a:off x="685800" y="1123950"/>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 name="Subtitle 2">
            <a:extLst>
              <a:ext uri="{FF2B5EF4-FFF2-40B4-BE49-F238E27FC236}">
                <a16:creationId xmlns:a16="http://schemas.microsoft.com/office/drawing/2014/main" id="{C0B0C694-FBCF-8405-F89D-18EBB48786E3}"/>
              </a:ext>
            </a:extLst>
          </p:cNvPr>
          <p:cNvSpPr txBox="1">
            <a:spLocks/>
          </p:cNvSpPr>
          <p:nvPr/>
        </p:nvSpPr>
        <p:spPr>
          <a:xfrm>
            <a:off x="533400" y="1233905"/>
            <a:ext cx="7772400" cy="4260030"/>
          </a:xfrm>
          <a:prstGeom prst="rect">
            <a:avLst/>
          </a:prstGeom>
        </p:spPr>
        <p:txBody>
          <a:bodyPr lIns="91440" tIns="45720" rIns="91440" bIns="45720" anchor="t"/>
          <a:lstStyle>
            <a:lvl1pPr marL="342900" indent="-342900" algn="l" defTabSz="457200" rtl="0" eaLnBrk="1" fontAlgn="base" hangingPunct="1">
              <a:spcBef>
                <a:spcPct val="20000"/>
              </a:spcBef>
              <a:spcAft>
                <a:spcPct val="0"/>
              </a:spcAft>
              <a:buClr>
                <a:srgbClr val="18453B"/>
              </a:buClr>
              <a:buFont typeface="Arial"/>
              <a:buChar char="•"/>
              <a:defRPr sz="2800" b="0" i="0" kern="1200">
                <a:solidFill>
                  <a:srgbClr val="595959"/>
                </a:solidFill>
                <a:latin typeface="Gotham Book"/>
                <a:ea typeface="ＭＳ Ｐゴシック" charset="-128"/>
                <a:cs typeface="Gotham Book"/>
              </a:defRPr>
            </a:lvl1pPr>
            <a:lvl2pPr marL="742950" indent="-285750" algn="l" defTabSz="457200" rtl="0" eaLnBrk="1" fontAlgn="base" hangingPunct="1">
              <a:spcBef>
                <a:spcPct val="20000"/>
              </a:spcBef>
              <a:spcAft>
                <a:spcPct val="0"/>
              </a:spcAft>
              <a:buClr>
                <a:schemeClr val="tx1">
                  <a:lumMod val="75000"/>
                  <a:lumOff val="25000"/>
                </a:schemeClr>
              </a:buClr>
              <a:buSzPct val="85000"/>
              <a:buFont typeface="Arial"/>
              <a:buChar char="•"/>
              <a:defRPr sz="2400" b="0" i="0" kern="1200">
                <a:solidFill>
                  <a:srgbClr val="595959"/>
                </a:solidFill>
                <a:latin typeface="Gotham Book"/>
                <a:ea typeface="ＭＳ Ｐゴシック" charset="-128"/>
                <a:cs typeface="Gotham Book"/>
              </a:defRPr>
            </a:lvl2pPr>
            <a:lvl3pPr marL="1143000" indent="-228600" algn="l" defTabSz="457200" rtl="0" eaLnBrk="1" fontAlgn="base" hangingPunct="1">
              <a:spcBef>
                <a:spcPct val="20000"/>
              </a:spcBef>
              <a:spcAft>
                <a:spcPct val="0"/>
              </a:spcAft>
              <a:buClr>
                <a:schemeClr val="tx1">
                  <a:lumMod val="75000"/>
                  <a:lumOff val="25000"/>
                </a:schemeClr>
              </a:buClr>
              <a:buFont typeface="Arial" charset="0"/>
              <a:buChar char="•"/>
              <a:defRPr sz="2000" b="0" i="0" kern="1200">
                <a:solidFill>
                  <a:schemeClr val="tx1">
                    <a:lumMod val="75000"/>
                    <a:lumOff val="25000"/>
                  </a:schemeClr>
                </a:solidFill>
                <a:latin typeface="Gotham Book"/>
                <a:ea typeface="ＭＳ Ｐゴシック" charset="-128"/>
                <a:cs typeface="Gotham Book"/>
              </a:defRPr>
            </a:lvl3pPr>
            <a:lvl4pPr marL="1600200" indent="-228600" algn="l" defTabSz="457200" rtl="0" eaLnBrk="1" fontAlgn="base" hangingPunct="1">
              <a:spcBef>
                <a:spcPct val="20000"/>
              </a:spcBef>
              <a:spcAft>
                <a:spcPct val="0"/>
              </a:spcAft>
              <a:buFont typeface="Arial" charset="0"/>
              <a:buChar char="–"/>
              <a:defRPr sz="2000" b="0" i="0" kern="1200">
                <a:solidFill>
                  <a:schemeClr val="tx1"/>
                </a:solidFill>
                <a:latin typeface="Gotham Book"/>
                <a:ea typeface="ＭＳ Ｐゴシック" charset="-128"/>
                <a:cs typeface="Gotham Book"/>
              </a:defRPr>
            </a:lvl4pPr>
            <a:lvl5pPr marL="2057400" indent="-228600" algn="l" defTabSz="457200" rtl="0" eaLnBrk="1" fontAlgn="base" hangingPunct="1">
              <a:spcBef>
                <a:spcPct val="20000"/>
              </a:spcBef>
              <a:spcAft>
                <a:spcPct val="0"/>
              </a:spcAft>
              <a:buFont typeface="Arial" charset="0"/>
              <a:buChar char="»"/>
              <a:defRPr sz="2000" b="0" i="0" kern="1200">
                <a:solidFill>
                  <a:schemeClr val="tx1"/>
                </a:solidFill>
                <a:latin typeface="Gotham Book"/>
                <a:ea typeface="ＭＳ Ｐゴシック" charset="-128"/>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eaLnBrk="0" hangingPunct="0">
              <a:lnSpc>
                <a:spcPct val="150000"/>
              </a:lnSpc>
              <a:spcBef>
                <a:spcPts val="0"/>
              </a:spcBef>
              <a:buBlip>
                <a:blip r:embed="rId3"/>
              </a:buBlip>
              <a:tabLst>
                <a:tab pos="49213" algn="l"/>
              </a:tabLst>
            </a:pPr>
            <a:r>
              <a:rPr lang="en-US" sz="2000" dirty="0">
                <a:solidFill>
                  <a:srgbClr val="7A6E67"/>
                </a:solidFill>
                <a:latin typeface="ITC Berkeley Oldstyle Medium"/>
                <a:ea typeface="ＭＳ Ｐゴシック"/>
              </a:rPr>
              <a:t>This is a rough outline of what we might produce in a final form.</a:t>
            </a:r>
          </a:p>
          <a:p>
            <a:pPr marL="285750" indent="-285750" eaLnBrk="0" hangingPunct="0">
              <a:lnSpc>
                <a:spcPct val="150000"/>
              </a:lnSpc>
              <a:spcBef>
                <a:spcPts val="0"/>
              </a:spcBef>
              <a:buBlip>
                <a:blip r:embed="rId3"/>
              </a:buBlip>
              <a:tabLst>
                <a:tab pos="49213" algn="l"/>
              </a:tabLst>
            </a:pPr>
            <a:r>
              <a:rPr lang="en-US" sz="2000" dirty="0">
                <a:solidFill>
                  <a:srgbClr val="7A6E67"/>
                </a:solidFill>
                <a:latin typeface="ITC Berkeley Oldstyle Medium"/>
                <a:ea typeface="ＭＳ Ｐゴシック"/>
              </a:rPr>
              <a:t>Ideally would include more background information, the other data sources, and other interactive elements for the user.</a:t>
            </a:r>
          </a:p>
          <a:p>
            <a:pPr marL="0" indent="0" eaLnBrk="0" hangingPunct="0">
              <a:lnSpc>
                <a:spcPct val="150000"/>
              </a:lnSpc>
              <a:spcBef>
                <a:spcPts val="0"/>
              </a:spcBef>
              <a:buNone/>
            </a:pPr>
            <a:endParaRPr lang="en-US" sz="2000" dirty="0">
              <a:solidFill>
                <a:srgbClr val="7A6E67"/>
              </a:solidFill>
              <a:latin typeface="ITC Berkeley Oldstyle Medium"/>
              <a:ea typeface="ＭＳ Ｐゴシック"/>
            </a:endParaRPr>
          </a:p>
        </p:txBody>
      </p:sp>
    </p:spTree>
    <p:extLst>
      <p:ext uri="{BB962C8B-B14F-4D97-AF65-F5344CB8AC3E}">
        <p14:creationId xmlns:p14="http://schemas.microsoft.com/office/powerpoint/2010/main" val="2077343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A0C844-FB1F-3FBE-B7E9-7EA1B3B1802E}"/>
              </a:ext>
            </a:extLst>
          </p:cNvPr>
          <p:cNvPicPr>
            <a:picLocks noChangeAspect="1"/>
          </p:cNvPicPr>
          <p:nvPr/>
        </p:nvPicPr>
        <p:blipFill rotWithShape="1">
          <a:blip r:embed="rId3">
            <a:alphaModFix amt="36000"/>
          </a:blip>
          <a:srcRect t="4717" b="18935"/>
          <a:stretch/>
        </p:blipFill>
        <p:spPr>
          <a:xfrm>
            <a:off x="0" y="-643669"/>
            <a:ext cx="9144000" cy="6981407"/>
          </a:xfrm>
          <a:prstGeom prst="rect">
            <a:avLst/>
          </a:prstGeom>
        </p:spPr>
      </p:pic>
      <p:sp>
        <p:nvSpPr>
          <p:cNvPr id="68" name="Title 1">
            <a:extLst>
              <a:ext uri="{FF2B5EF4-FFF2-40B4-BE49-F238E27FC236}">
                <a16:creationId xmlns:a16="http://schemas.microsoft.com/office/drawing/2014/main" id="{FEA47A24-C749-476B-BA6B-7DBA3941A3AA}"/>
              </a:ext>
            </a:extLst>
          </p:cNvPr>
          <p:cNvSpPr>
            <a:spLocks noGrp="1"/>
          </p:cNvSpPr>
          <p:nvPr>
            <p:ph type="title"/>
          </p:nvPr>
        </p:nvSpPr>
        <p:spPr bwMode="auto">
          <a:xfrm>
            <a:off x="205154" y="193474"/>
            <a:ext cx="89154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noAutofit/>
          </a:bodyPr>
          <a:lstStyle/>
          <a:p>
            <a:r>
              <a:rPr lang="en-US" sz="3200" b="1" kern="1200" dirty="0">
                <a:solidFill>
                  <a:srgbClr val="C8102E"/>
                </a:solidFill>
                <a:latin typeface="Univers 75 Black"/>
              </a:rPr>
              <a:t>Future Steps</a:t>
            </a:r>
            <a:endParaRPr lang="en-US" dirty="0"/>
          </a:p>
        </p:txBody>
      </p:sp>
      <p:sp>
        <p:nvSpPr>
          <p:cNvPr id="5" name="Rectangle: Rounded Corners 4">
            <a:extLst>
              <a:ext uri="{FF2B5EF4-FFF2-40B4-BE49-F238E27FC236}">
                <a16:creationId xmlns:a16="http://schemas.microsoft.com/office/drawing/2014/main" id="{2FB23E93-973B-C63E-5401-C82D0190F12A}"/>
              </a:ext>
            </a:extLst>
          </p:cNvPr>
          <p:cNvSpPr/>
          <p:nvPr/>
        </p:nvSpPr>
        <p:spPr bwMode="auto">
          <a:xfrm>
            <a:off x="1796692" y="1881591"/>
            <a:ext cx="5550613" cy="554805"/>
          </a:xfrm>
          <a:prstGeom prst="roundRect">
            <a:avLst/>
          </a:prstGeom>
          <a:solidFill>
            <a:srgbClr val="C00000">
              <a:alpha val="5607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0" i="0" u="none" strike="noStrike" cap="none" normalizeH="0" baseline="0" dirty="0">
              <a:ln>
                <a:noFill/>
              </a:ln>
              <a:solidFill>
                <a:schemeClr val="bg1"/>
              </a:solidFill>
              <a:effectLst/>
              <a:latin typeface="ITC Berkeley Oldstyle Book"/>
              <a:cs typeface="Times"/>
            </a:endParaRPr>
          </a:p>
        </p:txBody>
      </p:sp>
      <p:sp>
        <p:nvSpPr>
          <p:cNvPr id="2" name="Rectangle: Rounded Corners 1">
            <a:extLst>
              <a:ext uri="{FF2B5EF4-FFF2-40B4-BE49-F238E27FC236}">
                <a16:creationId xmlns:a16="http://schemas.microsoft.com/office/drawing/2014/main" id="{5E9CD65C-E0F6-2EFE-C277-59217F038596}"/>
              </a:ext>
            </a:extLst>
          </p:cNvPr>
          <p:cNvSpPr/>
          <p:nvPr/>
        </p:nvSpPr>
        <p:spPr bwMode="auto">
          <a:xfrm>
            <a:off x="1726058" y="1791246"/>
            <a:ext cx="5550613" cy="554805"/>
          </a:xfrm>
          <a:prstGeom prst="round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a:solidFill>
                  <a:schemeClr val="bg1"/>
                </a:solidFill>
                <a:latin typeface="ITC Berkeley Oldstyle Medium"/>
              </a:rPr>
              <a:t>Finalize our data visualization</a:t>
            </a:r>
            <a:endParaRPr lang="en-US" sz="2000" b="0" i="0" u="none" strike="noStrike" cap="none" normalizeH="0" baseline="0" dirty="0">
              <a:ln>
                <a:noFill/>
              </a:ln>
              <a:solidFill>
                <a:schemeClr val="bg1"/>
              </a:solidFill>
              <a:effectLst/>
              <a:latin typeface="ITC Berkeley Oldstyle Medium"/>
              <a:cs typeface="Times"/>
            </a:endParaRPr>
          </a:p>
        </p:txBody>
      </p:sp>
      <p:sp>
        <p:nvSpPr>
          <p:cNvPr id="4" name="Rectangle: Rounded Corners 3">
            <a:extLst>
              <a:ext uri="{FF2B5EF4-FFF2-40B4-BE49-F238E27FC236}">
                <a16:creationId xmlns:a16="http://schemas.microsoft.com/office/drawing/2014/main" id="{2B371BDB-73CE-9FF0-7D7E-0A24BB5F92CB}"/>
              </a:ext>
            </a:extLst>
          </p:cNvPr>
          <p:cNvSpPr/>
          <p:nvPr/>
        </p:nvSpPr>
        <p:spPr bwMode="auto">
          <a:xfrm>
            <a:off x="1796691" y="2994092"/>
            <a:ext cx="5550613" cy="554805"/>
          </a:xfrm>
          <a:prstGeom prst="roundRect">
            <a:avLst/>
          </a:prstGeom>
          <a:solidFill>
            <a:srgbClr val="C00000">
              <a:alpha val="5607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0" i="0" u="none" strike="noStrike" cap="none" normalizeH="0" baseline="0" dirty="0">
              <a:ln>
                <a:noFill/>
              </a:ln>
              <a:solidFill>
                <a:schemeClr val="bg1"/>
              </a:solidFill>
              <a:effectLst/>
              <a:latin typeface="ITC Berkeley Oldstyle Book"/>
              <a:cs typeface="Times"/>
            </a:endParaRPr>
          </a:p>
        </p:txBody>
      </p:sp>
      <p:sp>
        <p:nvSpPr>
          <p:cNvPr id="3" name="Rectangle: Rounded Corners 2">
            <a:extLst>
              <a:ext uri="{FF2B5EF4-FFF2-40B4-BE49-F238E27FC236}">
                <a16:creationId xmlns:a16="http://schemas.microsoft.com/office/drawing/2014/main" id="{015436DE-4D4B-4123-2E93-5A9E84B9C5C4}"/>
              </a:ext>
            </a:extLst>
          </p:cNvPr>
          <p:cNvSpPr/>
          <p:nvPr/>
        </p:nvSpPr>
        <p:spPr bwMode="auto">
          <a:xfrm>
            <a:off x="1726058" y="2847034"/>
            <a:ext cx="5550613" cy="606176"/>
          </a:xfrm>
          <a:prstGeom prst="round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000" baseline="0" dirty="0">
                <a:solidFill>
                  <a:srgbClr val="FFFFFF"/>
                </a:solidFill>
                <a:latin typeface="ITC Berkeley Oldstyle Book"/>
              </a:rPr>
              <a:t>Incorporate more data</a:t>
            </a:r>
            <a:endParaRPr lang="en-US" sz="2000" dirty="0">
              <a:solidFill>
                <a:schemeClr val="bg1"/>
              </a:solidFill>
              <a:latin typeface="ITC Berkeley Oldstyle Medium"/>
              <a:cs typeface="Times"/>
            </a:endParaRPr>
          </a:p>
        </p:txBody>
      </p:sp>
      <p:sp>
        <p:nvSpPr>
          <p:cNvPr id="8" name="Rectangle: Rounded Corners 7">
            <a:extLst>
              <a:ext uri="{FF2B5EF4-FFF2-40B4-BE49-F238E27FC236}">
                <a16:creationId xmlns:a16="http://schemas.microsoft.com/office/drawing/2014/main" id="{1CE8BFC8-E5AB-7AC1-67A1-F8A3A35C79DD}"/>
              </a:ext>
            </a:extLst>
          </p:cNvPr>
          <p:cNvSpPr/>
          <p:nvPr/>
        </p:nvSpPr>
        <p:spPr bwMode="auto">
          <a:xfrm>
            <a:off x="1796690" y="4080318"/>
            <a:ext cx="5550613" cy="554805"/>
          </a:xfrm>
          <a:prstGeom prst="roundRect">
            <a:avLst/>
          </a:prstGeom>
          <a:solidFill>
            <a:srgbClr val="C00000">
              <a:alpha val="5607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0" i="0" u="none" strike="noStrike" cap="none" normalizeH="0" baseline="0" dirty="0">
              <a:ln>
                <a:noFill/>
              </a:ln>
              <a:solidFill>
                <a:schemeClr val="bg1"/>
              </a:solidFill>
              <a:effectLst/>
              <a:latin typeface="ITC Berkeley Oldstyle Book"/>
              <a:cs typeface="Times"/>
            </a:endParaRPr>
          </a:p>
        </p:txBody>
      </p:sp>
      <p:sp>
        <p:nvSpPr>
          <p:cNvPr id="6" name="Rectangle: Rounded Corners 5">
            <a:extLst>
              <a:ext uri="{FF2B5EF4-FFF2-40B4-BE49-F238E27FC236}">
                <a16:creationId xmlns:a16="http://schemas.microsoft.com/office/drawing/2014/main" id="{1E71F702-B04C-97DF-CB8C-E0EDDE47A56D}"/>
              </a:ext>
            </a:extLst>
          </p:cNvPr>
          <p:cNvSpPr/>
          <p:nvPr/>
        </p:nvSpPr>
        <p:spPr bwMode="auto">
          <a:xfrm>
            <a:off x="1726058" y="3954193"/>
            <a:ext cx="5550613" cy="606176"/>
          </a:xfrm>
          <a:prstGeom prst="round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000" dirty="0">
                <a:solidFill>
                  <a:schemeClr val="bg1"/>
                </a:solidFill>
                <a:latin typeface="ITC Berkeley Oldstyle Book"/>
                <a:cs typeface="Times"/>
              </a:rPr>
              <a:t>Share our work</a:t>
            </a:r>
            <a:endParaRPr lang="en-US" dirty="0">
              <a:solidFill>
                <a:schemeClr val="bg1"/>
              </a:solidFill>
            </a:endParaRPr>
          </a:p>
        </p:txBody>
      </p:sp>
    </p:spTree>
    <p:extLst>
      <p:ext uri="{BB962C8B-B14F-4D97-AF65-F5344CB8AC3E}">
        <p14:creationId xmlns:p14="http://schemas.microsoft.com/office/powerpoint/2010/main" val="1746175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pic>
        <p:nvPicPr>
          <p:cNvPr id="7" name="Picture 6" descr="A picture containing natural foods, produce, whole food, local food&#10;&#10;Description automatically generated">
            <a:extLst>
              <a:ext uri="{FF2B5EF4-FFF2-40B4-BE49-F238E27FC236}">
                <a16:creationId xmlns:a16="http://schemas.microsoft.com/office/drawing/2014/main" id="{16B8C1AC-F30F-2F53-E6D7-D6C574893DC4}"/>
              </a:ext>
            </a:extLst>
          </p:cNvPr>
          <p:cNvPicPr>
            <a:picLocks noChangeAspect="1"/>
          </p:cNvPicPr>
          <p:nvPr/>
        </p:nvPicPr>
        <p:blipFill rotWithShape="1">
          <a:blip r:embed="rId4"/>
          <a:srcRect l="7978" r="10409"/>
          <a:stretch/>
        </p:blipFill>
        <p:spPr>
          <a:xfrm>
            <a:off x="0" y="13138"/>
            <a:ext cx="9354457" cy="6844862"/>
          </a:xfrm>
          <a:prstGeom prst="rect">
            <a:avLst/>
          </a:prstGeom>
        </p:spPr>
      </p:pic>
      <p:sp>
        <p:nvSpPr>
          <p:cNvPr id="4" name="Slide Number Placeholder 3">
            <a:extLst>
              <a:ext uri="{FF2B5EF4-FFF2-40B4-BE49-F238E27FC236}">
                <a16:creationId xmlns:a16="http://schemas.microsoft.com/office/drawing/2014/main" id="{086D716E-196B-410D-9EA9-036F306CCA80}"/>
              </a:ext>
            </a:extLst>
          </p:cNvPr>
          <p:cNvSpPr>
            <a:spLocks noGrp="1"/>
          </p:cNvSpPr>
          <p:nvPr>
            <p:ph type="sldNum" sz="quarter" idx="12"/>
          </p:nvPr>
        </p:nvSpPr>
        <p:spPr/>
        <p:txBody>
          <a:bodyPr/>
          <a:lstStyle/>
          <a:p>
            <a:pPr>
              <a:defRPr/>
            </a:pPr>
            <a:endParaRPr lang="en-US"/>
          </a:p>
        </p:txBody>
      </p:sp>
      <p:sp>
        <p:nvSpPr>
          <p:cNvPr id="2" name="Title 1">
            <a:extLst>
              <a:ext uri="{FF2B5EF4-FFF2-40B4-BE49-F238E27FC236}">
                <a16:creationId xmlns:a16="http://schemas.microsoft.com/office/drawing/2014/main" id="{C721083C-262A-416F-AC4B-215CC2D3085A}"/>
              </a:ext>
            </a:extLst>
          </p:cNvPr>
          <p:cNvSpPr>
            <a:spLocks noGrp="1"/>
          </p:cNvSpPr>
          <p:nvPr>
            <p:ph type="title"/>
          </p:nvPr>
        </p:nvSpPr>
        <p:spPr>
          <a:xfrm>
            <a:off x="-1" y="5181600"/>
            <a:ext cx="9354457" cy="762000"/>
          </a:xfrm>
          <a:solidFill>
            <a:schemeClr val="bg1">
              <a:alpha val="74000"/>
            </a:schemeClr>
          </a:solidFill>
        </p:spPr>
        <p:txBody>
          <a:bodyPr>
            <a:noAutofit/>
          </a:bodyPr>
          <a:lstStyle/>
          <a:p>
            <a:pPr algn="ctr" eaLnBrk="0" hangingPunct="0"/>
            <a:r>
              <a:rPr lang="en-US" sz="4000" b="1" kern="1200">
                <a:solidFill>
                  <a:srgbClr val="C8102E"/>
                </a:solidFill>
                <a:latin typeface="Univers 75 Black" charset="0"/>
              </a:rPr>
              <a:t>Thank you! </a:t>
            </a:r>
            <a:br>
              <a:rPr lang="en-US" sz="4000" b="1" kern="1200">
                <a:solidFill>
                  <a:srgbClr val="C8102E"/>
                </a:solidFill>
                <a:latin typeface="Univers 75 Black" charset="0"/>
              </a:rPr>
            </a:br>
            <a:endParaRPr lang="en-US" sz="4000" b="1" i="1" kern="1200">
              <a:solidFill>
                <a:srgbClr val="C8102E"/>
              </a:solidFill>
              <a:latin typeface="Univers 75 Black" charset="0"/>
            </a:endParaRPr>
          </a:p>
        </p:txBody>
      </p:sp>
    </p:spTree>
    <p:extLst>
      <p:ext uri="{BB962C8B-B14F-4D97-AF65-F5344CB8AC3E}">
        <p14:creationId xmlns:p14="http://schemas.microsoft.com/office/powerpoint/2010/main" val="839054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5904" r="5535"/>
          <a:stretch/>
        </p:blipFill>
        <p:spPr>
          <a:xfrm>
            <a:off x="0" y="0"/>
            <a:ext cx="9144000" cy="6870699"/>
          </a:xfrm>
          <a:prstGeom prst="rect">
            <a:avLst/>
          </a:prstGeom>
        </p:spPr>
      </p:pic>
      <p:sp>
        <p:nvSpPr>
          <p:cNvPr id="12" name="Rectangle 11"/>
          <p:cNvSpPr/>
          <p:nvPr/>
        </p:nvSpPr>
        <p:spPr bwMode="auto">
          <a:xfrm>
            <a:off x="0" y="0"/>
            <a:ext cx="9144000" cy="6870699"/>
          </a:xfrm>
          <a:prstGeom prst="rect">
            <a:avLst/>
          </a:prstGeom>
          <a:solidFill>
            <a:srgbClr val="C8102E">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 latinLnBrk="0" hangingPunct="0">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lang="en-US" sz="1600" i="1" dirty="0">
              <a:solidFill>
                <a:srgbClr val="FFFFFF"/>
              </a:solidFill>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lang="en-US" sz="1600" i="1" dirty="0">
              <a:solidFill>
                <a:srgbClr val="FFFFFF"/>
              </a:solidFill>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lang="en-US" sz="1600" i="1" dirty="0">
              <a:solidFill>
                <a:srgbClr val="FFFFFF"/>
              </a:solidFill>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lang="en-US" sz="1600" i="1" dirty="0">
              <a:solidFill>
                <a:srgbClr val="FFFFFF"/>
              </a:solidFill>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lang="en-US" sz="1600" i="1" dirty="0">
              <a:solidFill>
                <a:srgbClr val="FFFFFF"/>
              </a:solidFill>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lang="en-US" sz="1600" i="1" dirty="0">
              <a:solidFill>
                <a:srgbClr val="FFFFFF"/>
              </a:solidFill>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lang="en-US" sz="1600" i="1" dirty="0">
              <a:solidFill>
                <a:srgbClr val="FFFFFF"/>
              </a:solidFill>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lang="en-US" sz="1600" i="1" dirty="0">
              <a:solidFill>
                <a:srgbClr val="FFFFFF"/>
              </a:solidFill>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lang="en-US" sz="1600" i="1" dirty="0">
              <a:solidFill>
                <a:srgbClr val="FFFFFF"/>
              </a:solidFill>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lang="en-US" sz="1600" i="1" dirty="0">
              <a:solidFill>
                <a:srgbClr val="FFFFFF"/>
              </a:solidFill>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endParaRPr lang="en-US" sz="1600" i="1" dirty="0">
              <a:solidFill>
                <a:srgbClr val="FFFFFF"/>
              </a:solidFill>
              <a:latin typeface="ITC Berkeley Oldstyle Book" charset="0"/>
              <a:ea typeface="ITC Berkeley Oldstyle Book" charset="0"/>
              <a:cs typeface="ITC Berkeley Oldstyle Book" charset="0"/>
            </a:endParaRPr>
          </a:p>
          <a:p>
            <a:pPr marL="0" marR="0" lvl="0" indent="0" algn="l" defTabSz="914400" rtl="0" eaLnBrk="0" fontAlgn="b" latinLnBrk="0" hangingPunct="0">
              <a:lnSpc>
                <a:spcPct val="100000"/>
              </a:lnSpc>
              <a:spcBef>
                <a:spcPct val="0"/>
              </a:spcBef>
              <a:spcAft>
                <a:spcPct val="0"/>
              </a:spcAft>
              <a:buClrTx/>
              <a:buSzTx/>
              <a:buFontTx/>
              <a:buNone/>
              <a:tabLst/>
              <a:defRPr/>
            </a:pPr>
            <a:r>
              <a:rPr lang="en-US" sz="1600" i="1" dirty="0">
                <a:solidFill>
                  <a:srgbClr val="FFFFFF"/>
                </a:solidFill>
                <a:latin typeface="ITC Berkeley Oldstyle Book" charset="0"/>
                <a:ea typeface="ITC Berkeley Oldstyle Book" charset="0"/>
                <a:cs typeface="ITC Berkeley Oldstyle Book" charset="0"/>
              </a:rPr>
              <a:t>	</a:t>
            </a:r>
          </a:p>
          <a:p>
            <a:pPr marL="920750" marR="0" lvl="0" algn="l" defTabSz="914400" rtl="0" eaLnBrk="0" fontAlgn="b" latinLnBrk="0" hangingPunct="0">
              <a:lnSpc>
                <a:spcPct val="100000"/>
              </a:lnSpc>
              <a:spcBef>
                <a:spcPct val="0"/>
              </a:spcBef>
              <a:spcAft>
                <a:spcPct val="0"/>
              </a:spcAft>
              <a:buClrTx/>
              <a:buSzTx/>
              <a:buFontTx/>
              <a:buNone/>
              <a:tabLst>
                <a:tab pos="8620125" algn="l"/>
              </a:tabLst>
              <a:defRPr/>
            </a:pPr>
            <a:endParaRPr lang="en-US" sz="1600" b="0" i="1" u="none" strike="noStrike" cap="none" normalizeH="0" baseline="0" dirty="0">
              <a:ln>
                <a:noFill/>
              </a:ln>
              <a:solidFill>
                <a:srgbClr val="FFFFFF"/>
              </a:solidFill>
              <a:effectLst/>
              <a:latin typeface="ITC Berkeley Oldstyle Book"/>
            </a:endParaRPr>
          </a:p>
        </p:txBody>
      </p:sp>
      <p:sp>
        <p:nvSpPr>
          <p:cNvPr id="7" name="TextBox 6"/>
          <p:cNvSpPr txBox="1"/>
          <p:nvPr/>
        </p:nvSpPr>
        <p:spPr>
          <a:xfrm>
            <a:off x="866774" y="1753470"/>
            <a:ext cx="7416165" cy="2554545"/>
          </a:xfrm>
          <a:prstGeom prst="rect">
            <a:avLst/>
          </a:prstGeom>
          <a:noFill/>
        </p:spPr>
        <p:txBody>
          <a:bodyPr wrap="square" lIns="91440" tIns="45720" rIns="91440" bIns="45720" rtlCol="0" anchor="b" anchorCtr="0">
            <a:spAutoFit/>
          </a:bodyPr>
          <a:lstStyle/>
          <a:p>
            <a:r>
              <a:rPr lang="en-US" sz="4000" dirty="0">
                <a:solidFill>
                  <a:schemeClr val="bg1"/>
                </a:solidFill>
                <a:latin typeface="Univers 57 Condensed"/>
                <a:ea typeface="Univers 57 Condensed" charset="0"/>
                <a:cs typeface="Times New Roman"/>
              </a:rPr>
              <a:t>Harvesting Harmony: </a:t>
            </a:r>
            <a:endParaRPr lang="en-US" dirty="0">
              <a:solidFill>
                <a:schemeClr val="bg1"/>
              </a:solidFill>
              <a:ea typeface="Univers 57 Condensed" charset="0"/>
              <a:cs typeface="Times" charset="0"/>
            </a:endParaRPr>
          </a:p>
          <a:p>
            <a:r>
              <a:rPr lang="en-US" sz="4000" dirty="0">
                <a:solidFill>
                  <a:schemeClr val="bg1"/>
                </a:solidFill>
                <a:latin typeface="Univers 57 Condensed"/>
                <a:ea typeface="Univers 57 Condensed" charset="0"/>
                <a:cs typeface="Times New Roman"/>
              </a:rPr>
              <a:t>A Data-Driven Inquiry into Food Inequity and Climate Impacts in Iowa</a:t>
            </a:r>
            <a:endParaRPr lang="en-US" dirty="0">
              <a:solidFill>
                <a:schemeClr val="bg1"/>
              </a:solidFill>
              <a:cs typeface="Times"/>
            </a:endParaRPr>
          </a:p>
        </p:txBody>
      </p:sp>
      <p:pic>
        <p:nvPicPr>
          <p:cNvPr id="8" name="Picture 7" descr="ISU LEFT white.eps"/>
          <p:cNvPicPr>
            <a:picLocks noChangeAspect="1"/>
          </p:cNvPicPr>
          <p:nvPr/>
        </p:nvPicPr>
        <p:blipFill>
          <a:blip r:embed="rId4"/>
          <a:srcRect b="38235"/>
          <a:stretch>
            <a:fillRect/>
          </a:stretch>
        </p:blipFill>
        <p:spPr bwMode="auto">
          <a:xfrm>
            <a:off x="6400800" y="6452857"/>
            <a:ext cx="2396490" cy="197359"/>
          </a:xfrm>
          <a:prstGeom prst="rect">
            <a:avLst/>
          </a:prstGeom>
          <a:noFill/>
          <a:ln w="9525">
            <a:noFill/>
            <a:miter lim="800000"/>
            <a:headEnd/>
            <a:tailEnd/>
          </a:ln>
        </p:spPr>
      </p:pic>
      <p:cxnSp>
        <p:nvCxnSpPr>
          <p:cNvPr id="10" name="Straight Connector 9"/>
          <p:cNvCxnSpPr/>
          <p:nvPr/>
        </p:nvCxnSpPr>
        <p:spPr bwMode="auto">
          <a:xfrm>
            <a:off x="0" y="4495800"/>
            <a:ext cx="9144000" cy="0"/>
          </a:xfrm>
          <a:prstGeom prst="line">
            <a:avLst/>
          </a:prstGeom>
          <a:solidFill>
            <a:schemeClr val="accent1"/>
          </a:solidFill>
          <a:ln w="9525" cap="flat" cmpd="sng" algn="ctr">
            <a:solidFill>
              <a:srgbClr val="F1BE48">
                <a:alpha val="80000"/>
              </a:srgbClr>
            </a:solidFill>
            <a:prstDash val="solid"/>
            <a:round/>
            <a:headEnd type="none" w="med" len="med"/>
            <a:tailEnd type="none" w="med" len="med"/>
          </a:ln>
          <a:effectLst/>
        </p:spPr>
      </p:cxnSp>
    </p:spTree>
    <p:extLst>
      <p:ext uri="{BB962C8B-B14F-4D97-AF65-F5344CB8AC3E}">
        <p14:creationId xmlns:p14="http://schemas.microsoft.com/office/powerpoint/2010/main" val="593002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white text and a blue globe&#10;&#10;Description automatically generated">
            <a:extLst>
              <a:ext uri="{FF2B5EF4-FFF2-40B4-BE49-F238E27FC236}">
                <a16:creationId xmlns:a16="http://schemas.microsoft.com/office/drawing/2014/main" id="{E0E654DF-CB62-6E86-A9CC-2E0D879A8C26}"/>
              </a:ext>
            </a:extLst>
          </p:cNvPr>
          <p:cNvPicPr>
            <a:picLocks noChangeAspect="1"/>
          </p:cNvPicPr>
          <p:nvPr/>
        </p:nvPicPr>
        <p:blipFill>
          <a:blip r:embed="rId2"/>
          <a:stretch>
            <a:fillRect/>
          </a:stretch>
        </p:blipFill>
        <p:spPr>
          <a:xfrm>
            <a:off x="1228961" y="1287651"/>
            <a:ext cx="6686077" cy="3813171"/>
          </a:xfrm>
          <a:prstGeom prst="rect">
            <a:avLst/>
          </a:prstGeom>
        </p:spPr>
      </p:pic>
    </p:spTree>
    <p:extLst>
      <p:ext uri="{BB962C8B-B14F-4D97-AF65-F5344CB8AC3E}">
        <p14:creationId xmlns:p14="http://schemas.microsoft.com/office/powerpoint/2010/main" val="3544914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420022"/>
            <a:ext cx="5105400" cy="461665"/>
          </a:xfrm>
          <a:prstGeom prst="rect">
            <a:avLst/>
          </a:prstGeom>
          <a:noFill/>
        </p:spPr>
        <p:txBody>
          <a:bodyPr wrap="square" rtlCol="0">
            <a:spAutoFit/>
          </a:bodyPr>
          <a:lstStyle/>
          <a:p>
            <a:r>
              <a:rPr lang="en-US" b="1">
                <a:solidFill>
                  <a:srgbClr val="C8102E"/>
                </a:solidFill>
                <a:latin typeface="Univers 75 Black" charset="0"/>
                <a:ea typeface="Univers 75 Black" charset="0"/>
                <a:cs typeface="Univers 75 Black" charset="0"/>
              </a:rPr>
              <a:t>Roadmap</a:t>
            </a:r>
            <a:endParaRPr lang="en-US" sz="4000">
              <a:solidFill>
                <a:srgbClr val="C8102E"/>
              </a:solidFill>
            </a:endParaRPr>
          </a:p>
        </p:txBody>
      </p:sp>
      <p:cxnSp>
        <p:nvCxnSpPr>
          <p:cNvPr id="4" name="Straight Connector 3"/>
          <p:cNvCxnSpPr/>
          <p:nvPr/>
        </p:nvCxnSpPr>
        <p:spPr bwMode="auto">
          <a:xfrm>
            <a:off x="685800" y="1123950"/>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7" name="Subtitle 2">
            <a:extLst>
              <a:ext uri="{FF2B5EF4-FFF2-40B4-BE49-F238E27FC236}">
                <a16:creationId xmlns:a16="http://schemas.microsoft.com/office/drawing/2014/main" id="{FAF68700-8BB8-B14D-9064-5FAB6A4B05AC}"/>
              </a:ext>
            </a:extLst>
          </p:cNvPr>
          <p:cNvSpPr txBox="1">
            <a:spLocks/>
          </p:cNvSpPr>
          <p:nvPr/>
        </p:nvSpPr>
        <p:spPr>
          <a:xfrm>
            <a:off x="533400" y="1233905"/>
            <a:ext cx="7772400" cy="4260030"/>
          </a:xfrm>
          <a:prstGeom prst="rect">
            <a:avLst/>
          </a:prstGeom>
        </p:spPr>
        <p:txBody>
          <a:bodyPr lIns="91440" tIns="45720" rIns="91440" bIns="45720" anchor="t"/>
          <a:lstStyle>
            <a:lvl1pPr marL="342900" indent="-342900" algn="l" defTabSz="457200" rtl="0" eaLnBrk="1" fontAlgn="base" hangingPunct="1">
              <a:spcBef>
                <a:spcPct val="20000"/>
              </a:spcBef>
              <a:spcAft>
                <a:spcPct val="0"/>
              </a:spcAft>
              <a:buClr>
                <a:srgbClr val="18453B"/>
              </a:buClr>
              <a:buFont typeface="Arial"/>
              <a:buChar char="•"/>
              <a:defRPr sz="2800" b="0" i="0" kern="1200">
                <a:solidFill>
                  <a:srgbClr val="595959"/>
                </a:solidFill>
                <a:latin typeface="Gotham Book"/>
                <a:ea typeface="ＭＳ Ｐゴシック" charset="-128"/>
                <a:cs typeface="Gotham Book"/>
              </a:defRPr>
            </a:lvl1pPr>
            <a:lvl2pPr marL="742950" indent="-285750" algn="l" defTabSz="457200" rtl="0" eaLnBrk="1" fontAlgn="base" hangingPunct="1">
              <a:spcBef>
                <a:spcPct val="20000"/>
              </a:spcBef>
              <a:spcAft>
                <a:spcPct val="0"/>
              </a:spcAft>
              <a:buClr>
                <a:schemeClr val="tx1">
                  <a:lumMod val="75000"/>
                  <a:lumOff val="25000"/>
                </a:schemeClr>
              </a:buClr>
              <a:buSzPct val="85000"/>
              <a:buFont typeface="Arial"/>
              <a:buChar char="•"/>
              <a:defRPr sz="2400" b="0" i="0" kern="1200">
                <a:solidFill>
                  <a:srgbClr val="595959"/>
                </a:solidFill>
                <a:latin typeface="Gotham Book"/>
                <a:ea typeface="ＭＳ Ｐゴシック" charset="-128"/>
                <a:cs typeface="Gotham Book"/>
              </a:defRPr>
            </a:lvl2pPr>
            <a:lvl3pPr marL="1143000" indent="-228600" algn="l" defTabSz="457200" rtl="0" eaLnBrk="1" fontAlgn="base" hangingPunct="1">
              <a:spcBef>
                <a:spcPct val="20000"/>
              </a:spcBef>
              <a:spcAft>
                <a:spcPct val="0"/>
              </a:spcAft>
              <a:buClr>
                <a:schemeClr val="tx1">
                  <a:lumMod val="75000"/>
                  <a:lumOff val="25000"/>
                </a:schemeClr>
              </a:buClr>
              <a:buFont typeface="Arial" charset="0"/>
              <a:buChar char="•"/>
              <a:defRPr sz="2000" b="0" i="0" kern="1200">
                <a:solidFill>
                  <a:schemeClr val="tx1">
                    <a:lumMod val="75000"/>
                    <a:lumOff val="25000"/>
                  </a:schemeClr>
                </a:solidFill>
                <a:latin typeface="Gotham Book"/>
                <a:ea typeface="ＭＳ Ｐゴシック" charset="-128"/>
                <a:cs typeface="Gotham Book"/>
              </a:defRPr>
            </a:lvl3pPr>
            <a:lvl4pPr marL="1600200" indent="-228600" algn="l" defTabSz="457200" rtl="0" eaLnBrk="1" fontAlgn="base" hangingPunct="1">
              <a:spcBef>
                <a:spcPct val="20000"/>
              </a:spcBef>
              <a:spcAft>
                <a:spcPct val="0"/>
              </a:spcAft>
              <a:buFont typeface="Arial" charset="0"/>
              <a:buChar char="–"/>
              <a:defRPr sz="2000" b="0" i="0" kern="1200">
                <a:solidFill>
                  <a:schemeClr val="tx1"/>
                </a:solidFill>
                <a:latin typeface="Gotham Book"/>
                <a:ea typeface="ＭＳ Ｐゴシック" charset="-128"/>
                <a:cs typeface="Gotham Book"/>
              </a:defRPr>
            </a:lvl4pPr>
            <a:lvl5pPr marL="2057400" indent="-228600" algn="l" defTabSz="457200" rtl="0" eaLnBrk="1" fontAlgn="base" hangingPunct="1">
              <a:spcBef>
                <a:spcPct val="20000"/>
              </a:spcBef>
              <a:spcAft>
                <a:spcPct val="0"/>
              </a:spcAft>
              <a:buFont typeface="Arial" charset="0"/>
              <a:buChar char="»"/>
              <a:defRPr sz="2000" b="0" i="0" kern="1200">
                <a:solidFill>
                  <a:schemeClr val="tx1"/>
                </a:solidFill>
                <a:latin typeface="Gotham Book"/>
                <a:ea typeface="ＭＳ Ｐゴシック" charset="-128"/>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eaLnBrk="0" hangingPunct="0">
              <a:lnSpc>
                <a:spcPct val="150000"/>
              </a:lnSpc>
              <a:spcBef>
                <a:spcPts val="0"/>
              </a:spcBef>
              <a:buBlip>
                <a:blip r:embed="rId3"/>
              </a:buBlip>
            </a:pPr>
            <a:r>
              <a:rPr lang="en-US" sz="2000" dirty="0">
                <a:solidFill>
                  <a:srgbClr val="7A6E67"/>
                </a:solidFill>
                <a:latin typeface="ITC Berkeley Oldstyle Medium"/>
                <a:ea typeface="ＭＳ Ｐゴシック"/>
              </a:rPr>
              <a:t>Introduction to Interdisciplinary Collaboration</a:t>
            </a:r>
          </a:p>
          <a:p>
            <a:pPr marL="285750" indent="-285750" eaLnBrk="0" hangingPunct="0">
              <a:lnSpc>
                <a:spcPct val="150000"/>
              </a:lnSpc>
              <a:spcBef>
                <a:spcPts val="0"/>
              </a:spcBef>
              <a:buBlip>
                <a:blip r:embed="rId3"/>
              </a:buBlip>
            </a:pPr>
            <a:r>
              <a:rPr lang="en-US" sz="2000" dirty="0">
                <a:solidFill>
                  <a:srgbClr val="7A6E67"/>
                </a:solidFill>
                <a:latin typeface="ITC Berkeley Oldstyle Medium"/>
                <a:ea typeface="ＭＳ Ｐゴシック"/>
              </a:rPr>
              <a:t>Objectives</a:t>
            </a:r>
          </a:p>
          <a:p>
            <a:pPr marL="285750" indent="-285750" eaLnBrk="0" hangingPunct="0">
              <a:lnSpc>
                <a:spcPct val="150000"/>
              </a:lnSpc>
              <a:spcBef>
                <a:spcPts val="0"/>
              </a:spcBef>
              <a:buBlip>
                <a:blip r:embed="rId3"/>
              </a:buBlip>
            </a:pPr>
            <a:r>
              <a:rPr lang="en-US" sz="2000" dirty="0">
                <a:solidFill>
                  <a:srgbClr val="7A6E67"/>
                </a:solidFill>
                <a:latin typeface="ITC Berkeley Oldstyle Medium"/>
                <a:ea typeface="ＭＳ Ｐゴシック"/>
              </a:rPr>
              <a:t>Data Sources</a:t>
            </a:r>
          </a:p>
          <a:p>
            <a:pPr marL="285750" indent="-285750">
              <a:lnSpc>
                <a:spcPct val="150000"/>
              </a:lnSpc>
              <a:spcBef>
                <a:spcPts val="0"/>
              </a:spcBef>
              <a:buBlip>
                <a:blip r:embed="rId3"/>
              </a:buBlip>
            </a:pPr>
            <a:r>
              <a:rPr lang="en-US" sz="2000" dirty="0">
                <a:solidFill>
                  <a:srgbClr val="7A6E67"/>
                </a:solidFill>
                <a:latin typeface="ITC Berkeley Oldstyle Medium"/>
                <a:ea typeface="ＭＳ Ｐゴシック"/>
              </a:rPr>
              <a:t>Data Visualization</a:t>
            </a:r>
          </a:p>
          <a:p>
            <a:pPr marL="285750" indent="-285750" eaLnBrk="0" hangingPunct="0">
              <a:lnSpc>
                <a:spcPct val="150000"/>
              </a:lnSpc>
              <a:spcBef>
                <a:spcPts val="0"/>
              </a:spcBef>
              <a:buBlip>
                <a:blip r:embed="rId3"/>
              </a:buBlip>
            </a:pPr>
            <a:r>
              <a:rPr lang="en-US" sz="2000" dirty="0">
                <a:solidFill>
                  <a:srgbClr val="7A6E67"/>
                </a:solidFill>
                <a:latin typeface="ITC Berkeley Oldstyle Medium"/>
                <a:ea typeface="ＭＳ Ｐゴシック"/>
              </a:rPr>
              <a:t>Future Steps</a:t>
            </a:r>
          </a:p>
          <a:p>
            <a:pPr marL="0" indent="0">
              <a:buNone/>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3180034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420022"/>
            <a:ext cx="6047014" cy="461665"/>
          </a:xfrm>
          <a:prstGeom prst="rect">
            <a:avLst/>
          </a:prstGeom>
          <a:noFill/>
        </p:spPr>
        <p:txBody>
          <a:bodyPr wrap="square" rtlCol="0">
            <a:spAutoFit/>
          </a:bodyPr>
          <a:lstStyle/>
          <a:p>
            <a:r>
              <a:rPr lang="en-US" b="1" dirty="0">
                <a:solidFill>
                  <a:srgbClr val="C8102E"/>
                </a:solidFill>
                <a:latin typeface="Univers 75 Black" charset="0"/>
                <a:ea typeface="Univers 75 Black" charset="0"/>
                <a:cs typeface="Univers 75 Black" charset="0"/>
              </a:rPr>
              <a:t>Interdisciplinary Collaboration – Chapter One</a:t>
            </a:r>
            <a:endParaRPr lang="en-US" sz="4000" dirty="0">
              <a:solidFill>
                <a:srgbClr val="C8102E"/>
              </a:solidFill>
            </a:endParaRPr>
          </a:p>
        </p:txBody>
      </p:sp>
      <p:cxnSp>
        <p:nvCxnSpPr>
          <p:cNvPr id="4" name="Straight Connector 3"/>
          <p:cNvCxnSpPr/>
          <p:nvPr/>
        </p:nvCxnSpPr>
        <p:spPr bwMode="auto">
          <a:xfrm>
            <a:off x="685800" y="1123950"/>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pic>
        <p:nvPicPr>
          <p:cNvPr id="5" name="Picture 4" descr="A person with a mustache and beard smiling&#10;&#10;Description automatically generated">
            <a:extLst>
              <a:ext uri="{FF2B5EF4-FFF2-40B4-BE49-F238E27FC236}">
                <a16:creationId xmlns:a16="http://schemas.microsoft.com/office/drawing/2014/main" id="{4297B960-A1A9-70C1-4C89-275D4F4043ED}"/>
              </a:ext>
            </a:extLst>
          </p:cNvPr>
          <p:cNvPicPr>
            <a:picLocks noChangeAspect="1"/>
          </p:cNvPicPr>
          <p:nvPr/>
        </p:nvPicPr>
        <p:blipFill>
          <a:blip r:embed="rId3"/>
          <a:stretch>
            <a:fillRect/>
          </a:stretch>
        </p:blipFill>
        <p:spPr>
          <a:xfrm>
            <a:off x="795393" y="3813810"/>
            <a:ext cx="1339115" cy="1920240"/>
          </a:xfrm>
          <a:prstGeom prst="rect">
            <a:avLst/>
          </a:prstGeom>
        </p:spPr>
      </p:pic>
      <p:pic>
        <p:nvPicPr>
          <p:cNvPr id="8" name="Picture 7" descr="A person smiling at the camera&#10;&#10;Description automatically generated">
            <a:extLst>
              <a:ext uri="{FF2B5EF4-FFF2-40B4-BE49-F238E27FC236}">
                <a16:creationId xmlns:a16="http://schemas.microsoft.com/office/drawing/2014/main" id="{DA2938CF-554A-DD78-28D2-24B33F4E3613}"/>
              </a:ext>
            </a:extLst>
          </p:cNvPr>
          <p:cNvPicPr>
            <a:picLocks noChangeAspect="1"/>
          </p:cNvPicPr>
          <p:nvPr/>
        </p:nvPicPr>
        <p:blipFill>
          <a:blip r:embed="rId4"/>
          <a:stretch>
            <a:fillRect/>
          </a:stretch>
        </p:blipFill>
        <p:spPr>
          <a:xfrm>
            <a:off x="734099" y="1191288"/>
            <a:ext cx="1451241" cy="1828800"/>
          </a:xfrm>
          <a:prstGeom prst="rect">
            <a:avLst/>
          </a:prstGeom>
        </p:spPr>
      </p:pic>
      <p:pic>
        <p:nvPicPr>
          <p:cNvPr id="10" name="Picture 9" descr="A person in a white shirt and tie&#10;&#10;Description automatically generated">
            <a:extLst>
              <a:ext uri="{FF2B5EF4-FFF2-40B4-BE49-F238E27FC236}">
                <a16:creationId xmlns:a16="http://schemas.microsoft.com/office/drawing/2014/main" id="{528529AC-7091-391E-3406-F37E304588CF}"/>
              </a:ext>
            </a:extLst>
          </p:cNvPr>
          <p:cNvPicPr>
            <a:picLocks noChangeAspect="1"/>
          </p:cNvPicPr>
          <p:nvPr/>
        </p:nvPicPr>
        <p:blipFill>
          <a:blip r:embed="rId5"/>
          <a:stretch>
            <a:fillRect/>
          </a:stretch>
        </p:blipFill>
        <p:spPr>
          <a:xfrm>
            <a:off x="6526203" y="3811516"/>
            <a:ext cx="1522108" cy="1828800"/>
          </a:xfrm>
          <a:prstGeom prst="rect">
            <a:avLst/>
          </a:prstGeom>
        </p:spPr>
      </p:pic>
      <p:pic>
        <p:nvPicPr>
          <p:cNvPr id="12" name="Picture 11" descr="A person smiling at the camera&#10;&#10;Description automatically generated">
            <a:extLst>
              <a:ext uri="{FF2B5EF4-FFF2-40B4-BE49-F238E27FC236}">
                <a16:creationId xmlns:a16="http://schemas.microsoft.com/office/drawing/2014/main" id="{22732F08-5040-E80A-B026-1BCA2A58993A}"/>
              </a:ext>
            </a:extLst>
          </p:cNvPr>
          <p:cNvPicPr>
            <a:picLocks noChangeAspect="1"/>
          </p:cNvPicPr>
          <p:nvPr/>
        </p:nvPicPr>
        <p:blipFill>
          <a:blip r:embed="rId6"/>
          <a:stretch>
            <a:fillRect/>
          </a:stretch>
        </p:blipFill>
        <p:spPr>
          <a:xfrm>
            <a:off x="6479082" y="1177928"/>
            <a:ext cx="1569229" cy="1828800"/>
          </a:xfrm>
          <a:prstGeom prst="rect">
            <a:avLst/>
          </a:prstGeom>
        </p:spPr>
      </p:pic>
      <p:sp>
        <p:nvSpPr>
          <p:cNvPr id="13" name="TextBox 12">
            <a:extLst>
              <a:ext uri="{FF2B5EF4-FFF2-40B4-BE49-F238E27FC236}">
                <a16:creationId xmlns:a16="http://schemas.microsoft.com/office/drawing/2014/main" id="{274537A1-5876-799F-CAC2-8E6822CACEE6}"/>
              </a:ext>
            </a:extLst>
          </p:cNvPr>
          <p:cNvSpPr txBox="1"/>
          <p:nvPr/>
        </p:nvSpPr>
        <p:spPr>
          <a:xfrm>
            <a:off x="401159" y="2940158"/>
            <a:ext cx="2263760" cy="707886"/>
          </a:xfrm>
          <a:prstGeom prst="rect">
            <a:avLst/>
          </a:prstGeom>
          <a:noFill/>
        </p:spPr>
        <p:txBody>
          <a:bodyPr wrap="none" rtlCol="0">
            <a:spAutoFit/>
          </a:bodyPr>
          <a:lstStyle/>
          <a:p>
            <a:pPr algn="ctr" defTabSz="457200" eaLnBrk="1" hangingPunct="1">
              <a:spcBef>
                <a:spcPts val="0"/>
              </a:spcBef>
              <a:buClr>
                <a:srgbClr val="18453B"/>
              </a:buClr>
            </a:pPr>
            <a:r>
              <a:rPr lang="en-US" sz="2000" b="1" dirty="0">
                <a:solidFill>
                  <a:srgbClr val="7A6E67"/>
                </a:solidFill>
                <a:latin typeface="Gotham Book"/>
                <a:ea typeface="ＭＳ Ｐゴシック"/>
              </a:rPr>
              <a:t>Nicole</a:t>
            </a:r>
          </a:p>
          <a:p>
            <a:pPr algn="ctr" defTabSz="457200" eaLnBrk="1" hangingPunct="1">
              <a:spcBef>
                <a:spcPts val="0"/>
              </a:spcBef>
              <a:buClr>
                <a:srgbClr val="18453B"/>
              </a:buClr>
            </a:pPr>
            <a:r>
              <a:rPr lang="en-US" sz="2000" dirty="0">
                <a:solidFill>
                  <a:srgbClr val="7A6E67"/>
                </a:solidFill>
                <a:latin typeface="Gotham Book"/>
                <a:ea typeface="ＭＳ Ｐゴシック"/>
              </a:rPr>
              <a:t>Nutritional Sciences</a:t>
            </a:r>
          </a:p>
        </p:txBody>
      </p:sp>
      <p:sp>
        <p:nvSpPr>
          <p:cNvPr id="14" name="TextBox 13">
            <a:extLst>
              <a:ext uri="{FF2B5EF4-FFF2-40B4-BE49-F238E27FC236}">
                <a16:creationId xmlns:a16="http://schemas.microsoft.com/office/drawing/2014/main" id="{B80426D9-98F0-8E4A-9A1B-FE9B1E365E86}"/>
              </a:ext>
            </a:extLst>
          </p:cNvPr>
          <p:cNvSpPr txBox="1"/>
          <p:nvPr/>
        </p:nvSpPr>
        <p:spPr>
          <a:xfrm>
            <a:off x="813965" y="5649686"/>
            <a:ext cx="1291507" cy="707886"/>
          </a:xfrm>
          <a:prstGeom prst="rect">
            <a:avLst/>
          </a:prstGeom>
          <a:noFill/>
        </p:spPr>
        <p:txBody>
          <a:bodyPr wrap="none" rtlCol="0">
            <a:spAutoFit/>
          </a:bodyPr>
          <a:lstStyle/>
          <a:p>
            <a:pPr algn="ctr" defTabSz="457200" eaLnBrk="1" hangingPunct="1">
              <a:spcBef>
                <a:spcPts val="0"/>
              </a:spcBef>
              <a:buClr>
                <a:srgbClr val="18453B"/>
              </a:buClr>
            </a:pPr>
            <a:r>
              <a:rPr lang="en-US" sz="2000" b="1" dirty="0">
                <a:solidFill>
                  <a:srgbClr val="7A6E67"/>
                </a:solidFill>
                <a:latin typeface="Gotham Book"/>
                <a:ea typeface="ＭＳ Ｐゴシック"/>
              </a:rPr>
              <a:t>Angelos</a:t>
            </a:r>
          </a:p>
          <a:p>
            <a:pPr algn="ctr" defTabSz="457200" eaLnBrk="1" hangingPunct="1">
              <a:spcBef>
                <a:spcPts val="0"/>
              </a:spcBef>
              <a:buClr>
                <a:srgbClr val="18453B"/>
              </a:buClr>
            </a:pPr>
            <a:r>
              <a:rPr lang="en-US" sz="2000" dirty="0">
                <a:solidFill>
                  <a:srgbClr val="7A6E67"/>
                </a:solidFill>
                <a:latin typeface="Gotham Book"/>
                <a:ea typeface="ＭＳ Ｐゴシック"/>
              </a:rPr>
              <a:t>Economics</a:t>
            </a:r>
          </a:p>
        </p:txBody>
      </p:sp>
      <p:sp>
        <p:nvSpPr>
          <p:cNvPr id="15" name="TextBox 14">
            <a:extLst>
              <a:ext uri="{FF2B5EF4-FFF2-40B4-BE49-F238E27FC236}">
                <a16:creationId xmlns:a16="http://schemas.microsoft.com/office/drawing/2014/main" id="{31E76FC7-94A3-1B0D-4EF6-76211B636ABA}"/>
              </a:ext>
            </a:extLst>
          </p:cNvPr>
          <p:cNvSpPr txBox="1"/>
          <p:nvPr/>
        </p:nvSpPr>
        <p:spPr>
          <a:xfrm>
            <a:off x="6078916" y="2898434"/>
            <a:ext cx="2369559" cy="707886"/>
          </a:xfrm>
          <a:prstGeom prst="rect">
            <a:avLst/>
          </a:prstGeom>
          <a:noFill/>
        </p:spPr>
        <p:txBody>
          <a:bodyPr wrap="none" rtlCol="0">
            <a:spAutoFit/>
          </a:bodyPr>
          <a:lstStyle/>
          <a:p>
            <a:pPr algn="ctr" defTabSz="457200" eaLnBrk="1" hangingPunct="1">
              <a:spcBef>
                <a:spcPts val="0"/>
              </a:spcBef>
              <a:buClr>
                <a:srgbClr val="18453B"/>
              </a:buClr>
            </a:pPr>
            <a:r>
              <a:rPr lang="en-US" sz="2000" b="1" dirty="0">
                <a:solidFill>
                  <a:srgbClr val="7A6E67"/>
                </a:solidFill>
                <a:latin typeface="Gotham Book"/>
                <a:ea typeface="ＭＳ Ｐゴシック"/>
              </a:rPr>
              <a:t>Júlia</a:t>
            </a:r>
          </a:p>
          <a:p>
            <a:pPr algn="ctr" defTabSz="457200" eaLnBrk="1" hangingPunct="1">
              <a:spcBef>
                <a:spcPts val="0"/>
              </a:spcBef>
              <a:buClr>
                <a:srgbClr val="18453B"/>
              </a:buClr>
            </a:pPr>
            <a:r>
              <a:rPr lang="en-US" sz="2000" dirty="0">
                <a:solidFill>
                  <a:srgbClr val="7A6E67"/>
                </a:solidFill>
                <a:latin typeface="Gotham Book"/>
                <a:ea typeface="ＭＳ Ｐゴシック"/>
              </a:rPr>
              <a:t>Ag &amp; Bio Engineering</a:t>
            </a:r>
          </a:p>
        </p:txBody>
      </p:sp>
      <p:sp>
        <p:nvSpPr>
          <p:cNvPr id="16" name="TextBox 15">
            <a:extLst>
              <a:ext uri="{FF2B5EF4-FFF2-40B4-BE49-F238E27FC236}">
                <a16:creationId xmlns:a16="http://schemas.microsoft.com/office/drawing/2014/main" id="{22522D09-96E2-AA4C-EBB6-13AB94CF145B}"/>
              </a:ext>
            </a:extLst>
          </p:cNvPr>
          <p:cNvSpPr txBox="1"/>
          <p:nvPr/>
        </p:nvSpPr>
        <p:spPr>
          <a:xfrm>
            <a:off x="6392982" y="5535804"/>
            <a:ext cx="1760418" cy="707886"/>
          </a:xfrm>
          <a:prstGeom prst="rect">
            <a:avLst/>
          </a:prstGeom>
          <a:noFill/>
        </p:spPr>
        <p:txBody>
          <a:bodyPr wrap="none" rtlCol="0">
            <a:spAutoFit/>
          </a:bodyPr>
          <a:lstStyle/>
          <a:p>
            <a:pPr algn="ctr" defTabSz="457200" eaLnBrk="1" hangingPunct="1">
              <a:spcBef>
                <a:spcPts val="0"/>
              </a:spcBef>
              <a:buClr>
                <a:srgbClr val="18453B"/>
              </a:buClr>
            </a:pPr>
            <a:r>
              <a:rPr lang="en-US" sz="2000" b="1" dirty="0">
                <a:solidFill>
                  <a:srgbClr val="7A6E67"/>
                </a:solidFill>
                <a:latin typeface="Gotham Book"/>
                <a:ea typeface="ＭＳ Ｐゴシック"/>
              </a:rPr>
              <a:t>Logan</a:t>
            </a:r>
          </a:p>
          <a:p>
            <a:pPr algn="ctr" defTabSz="457200" eaLnBrk="1" hangingPunct="1">
              <a:spcBef>
                <a:spcPts val="0"/>
              </a:spcBef>
              <a:buClr>
                <a:srgbClr val="18453B"/>
              </a:buClr>
            </a:pPr>
            <a:r>
              <a:rPr lang="en-US" sz="2000" dirty="0">
                <a:solidFill>
                  <a:srgbClr val="7A6E67"/>
                </a:solidFill>
                <a:latin typeface="Gotham Book"/>
                <a:ea typeface="ＭＳ Ｐゴシック"/>
              </a:rPr>
              <a:t>Animal Science</a:t>
            </a:r>
          </a:p>
        </p:txBody>
      </p:sp>
      <p:cxnSp>
        <p:nvCxnSpPr>
          <p:cNvPr id="18" name="Straight Arrow Connector 17">
            <a:extLst>
              <a:ext uri="{FF2B5EF4-FFF2-40B4-BE49-F238E27FC236}">
                <a16:creationId xmlns:a16="http://schemas.microsoft.com/office/drawing/2014/main" id="{A7BFDAE4-C8C7-FD2F-FBF6-E133F882120D}"/>
              </a:ext>
            </a:extLst>
          </p:cNvPr>
          <p:cNvCxnSpPr/>
          <p:nvPr/>
        </p:nvCxnSpPr>
        <p:spPr bwMode="auto">
          <a:xfrm>
            <a:off x="2416629" y="1828800"/>
            <a:ext cx="1061357" cy="947057"/>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64B393EC-A289-EB8E-BFC5-099885F17B77}"/>
              </a:ext>
            </a:extLst>
          </p:cNvPr>
          <p:cNvCxnSpPr>
            <a:cxnSpLocks/>
          </p:cNvCxnSpPr>
          <p:nvPr/>
        </p:nvCxnSpPr>
        <p:spPr bwMode="auto">
          <a:xfrm flipV="1">
            <a:off x="2310829" y="4524727"/>
            <a:ext cx="1346351" cy="780548"/>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59378876-C7B1-443B-B31B-9B1D0D6EE4F6}"/>
              </a:ext>
            </a:extLst>
          </p:cNvPr>
          <p:cNvCxnSpPr>
            <a:cxnSpLocks/>
          </p:cNvCxnSpPr>
          <p:nvPr/>
        </p:nvCxnSpPr>
        <p:spPr bwMode="auto">
          <a:xfrm flipH="1">
            <a:off x="5073974" y="1767510"/>
            <a:ext cx="989893" cy="1069635"/>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90D0055D-595A-E83F-72C3-3DEF4182BFDA}"/>
              </a:ext>
            </a:extLst>
          </p:cNvPr>
          <p:cNvCxnSpPr>
            <a:cxnSpLocks/>
          </p:cNvCxnSpPr>
          <p:nvPr/>
        </p:nvCxnSpPr>
        <p:spPr bwMode="auto">
          <a:xfrm flipH="1" flipV="1">
            <a:off x="5122648" y="4448760"/>
            <a:ext cx="1072663" cy="963189"/>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sp>
        <p:nvSpPr>
          <p:cNvPr id="26" name="TextBox 25">
            <a:extLst>
              <a:ext uri="{FF2B5EF4-FFF2-40B4-BE49-F238E27FC236}">
                <a16:creationId xmlns:a16="http://schemas.microsoft.com/office/drawing/2014/main" id="{5252FC9B-95A9-8BB7-D319-DB43672AE010}"/>
              </a:ext>
            </a:extLst>
          </p:cNvPr>
          <p:cNvSpPr txBox="1"/>
          <p:nvPr/>
        </p:nvSpPr>
        <p:spPr>
          <a:xfrm rot="19746498" flipH="1">
            <a:off x="2052899" y="4225491"/>
            <a:ext cx="1425979" cy="707886"/>
          </a:xfrm>
          <a:prstGeom prst="rect">
            <a:avLst/>
          </a:prstGeom>
          <a:noFill/>
        </p:spPr>
        <p:txBody>
          <a:bodyPr wrap="square" rtlCol="0">
            <a:spAutoFit/>
          </a:bodyPr>
          <a:lstStyle/>
          <a:p>
            <a:pPr algn="ctr" defTabSz="457200" eaLnBrk="1" hangingPunct="1">
              <a:spcBef>
                <a:spcPts val="0"/>
              </a:spcBef>
              <a:buClr>
                <a:srgbClr val="18453B"/>
              </a:buClr>
            </a:pPr>
            <a:r>
              <a:rPr lang="en-US" sz="2000" dirty="0">
                <a:solidFill>
                  <a:srgbClr val="7A6E67"/>
                </a:solidFill>
                <a:latin typeface="Gotham Book"/>
                <a:ea typeface="ＭＳ Ｐゴシック"/>
              </a:rPr>
              <a:t>Food Economics</a:t>
            </a:r>
          </a:p>
        </p:txBody>
      </p:sp>
      <p:sp>
        <p:nvSpPr>
          <p:cNvPr id="28" name="TextBox 27">
            <a:extLst>
              <a:ext uri="{FF2B5EF4-FFF2-40B4-BE49-F238E27FC236}">
                <a16:creationId xmlns:a16="http://schemas.microsoft.com/office/drawing/2014/main" id="{F44773FC-60AD-237F-FEFA-25E333BFF3E4}"/>
              </a:ext>
            </a:extLst>
          </p:cNvPr>
          <p:cNvSpPr txBox="1"/>
          <p:nvPr/>
        </p:nvSpPr>
        <p:spPr>
          <a:xfrm rot="2558955">
            <a:off x="5150501" y="4306748"/>
            <a:ext cx="1642099" cy="707886"/>
          </a:xfrm>
          <a:prstGeom prst="rect">
            <a:avLst/>
          </a:prstGeom>
          <a:noFill/>
        </p:spPr>
        <p:txBody>
          <a:bodyPr wrap="square" rtlCol="0">
            <a:spAutoFit/>
          </a:bodyPr>
          <a:lstStyle/>
          <a:p>
            <a:pPr algn="ctr" defTabSz="457200" eaLnBrk="1" hangingPunct="1">
              <a:spcBef>
                <a:spcPts val="0"/>
              </a:spcBef>
              <a:buClr>
                <a:srgbClr val="18453B"/>
              </a:buClr>
            </a:pPr>
            <a:r>
              <a:rPr lang="en-US" sz="2000" dirty="0">
                <a:solidFill>
                  <a:srgbClr val="7A6E67"/>
                </a:solidFill>
                <a:latin typeface="Gotham Book"/>
                <a:ea typeface="ＭＳ Ｐゴシック"/>
              </a:rPr>
              <a:t>Ag Production</a:t>
            </a:r>
          </a:p>
        </p:txBody>
      </p:sp>
      <p:sp>
        <p:nvSpPr>
          <p:cNvPr id="29" name="TextBox 28">
            <a:extLst>
              <a:ext uri="{FF2B5EF4-FFF2-40B4-BE49-F238E27FC236}">
                <a16:creationId xmlns:a16="http://schemas.microsoft.com/office/drawing/2014/main" id="{9A4877AC-0334-40E1-FDF5-9D75CDA8BFE4}"/>
              </a:ext>
            </a:extLst>
          </p:cNvPr>
          <p:cNvSpPr txBox="1"/>
          <p:nvPr/>
        </p:nvSpPr>
        <p:spPr>
          <a:xfrm rot="2560385">
            <a:off x="2286554" y="1926901"/>
            <a:ext cx="1642099" cy="400110"/>
          </a:xfrm>
          <a:prstGeom prst="rect">
            <a:avLst/>
          </a:prstGeom>
          <a:noFill/>
        </p:spPr>
        <p:txBody>
          <a:bodyPr wrap="square" rtlCol="0">
            <a:spAutoFit/>
          </a:bodyPr>
          <a:lstStyle/>
          <a:p>
            <a:pPr algn="ctr" defTabSz="457200" eaLnBrk="1" hangingPunct="1">
              <a:spcBef>
                <a:spcPts val="0"/>
              </a:spcBef>
              <a:buClr>
                <a:srgbClr val="18453B"/>
              </a:buClr>
            </a:pPr>
            <a:r>
              <a:rPr lang="en-US" sz="2000" dirty="0">
                <a:solidFill>
                  <a:srgbClr val="7A6E67"/>
                </a:solidFill>
                <a:latin typeface="Gotham Book"/>
                <a:ea typeface="ＭＳ Ｐゴシック"/>
              </a:rPr>
              <a:t>Nutrition</a:t>
            </a:r>
          </a:p>
        </p:txBody>
      </p:sp>
      <p:sp>
        <p:nvSpPr>
          <p:cNvPr id="30" name="TextBox 29">
            <a:extLst>
              <a:ext uri="{FF2B5EF4-FFF2-40B4-BE49-F238E27FC236}">
                <a16:creationId xmlns:a16="http://schemas.microsoft.com/office/drawing/2014/main" id="{6D2EB41B-404B-5EF0-5983-0C7E61622702}"/>
              </a:ext>
            </a:extLst>
          </p:cNvPr>
          <p:cNvSpPr txBox="1"/>
          <p:nvPr/>
        </p:nvSpPr>
        <p:spPr>
          <a:xfrm rot="18806632">
            <a:off x="4465116" y="1715912"/>
            <a:ext cx="1642099" cy="707886"/>
          </a:xfrm>
          <a:prstGeom prst="rect">
            <a:avLst/>
          </a:prstGeom>
          <a:noFill/>
        </p:spPr>
        <p:txBody>
          <a:bodyPr wrap="square" rtlCol="0">
            <a:spAutoFit/>
          </a:bodyPr>
          <a:lstStyle/>
          <a:p>
            <a:pPr algn="ctr" defTabSz="457200" eaLnBrk="1" hangingPunct="1">
              <a:spcBef>
                <a:spcPts val="0"/>
              </a:spcBef>
              <a:buClr>
                <a:srgbClr val="18453B"/>
              </a:buClr>
            </a:pPr>
            <a:r>
              <a:rPr lang="en-US" sz="2000" dirty="0">
                <a:solidFill>
                  <a:srgbClr val="7A6E67"/>
                </a:solidFill>
                <a:latin typeface="Gotham Book"/>
                <a:ea typeface="ＭＳ Ｐゴシック"/>
              </a:rPr>
              <a:t>Ag Production</a:t>
            </a:r>
          </a:p>
        </p:txBody>
      </p:sp>
      <p:pic>
        <p:nvPicPr>
          <p:cNvPr id="32" name="Picture 31" descr="A collage of agricultural machinery&#10;&#10;Description automatically generated with medium confidence">
            <a:extLst>
              <a:ext uri="{FF2B5EF4-FFF2-40B4-BE49-F238E27FC236}">
                <a16:creationId xmlns:a16="http://schemas.microsoft.com/office/drawing/2014/main" id="{7851CF57-AFAD-FB78-E03D-EAC22F71AF29}"/>
              </a:ext>
            </a:extLst>
          </p:cNvPr>
          <p:cNvPicPr>
            <a:picLocks noChangeAspect="1"/>
          </p:cNvPicPr>
          <p:nvPr/>
        </p:nvPicPr>
        <p:blipFill>
          <a:blip r:embed="rId7"/>
          <a:stretch>
            <a:fillRect/>
          </a:stretch>
        </p:blipFill>
        <p:spPr>
          <a:xfrm>
            <a:off x="3296300" y="2611212"/>
            <a:ext cx="2103120" cy="2103120"/>
          </a:xfrm>
          <a:prstGeom prst="ellipse">
            <a:avLst/>
          </a:prstGeom>
          <a:ln>
            <a:noFill/>
          </a:ln>
          <a:effectLst>
            <a:softEdge rad="112500"/>
          </a:effectLst>
        </p:spPr>
      </p:pic>
    </p:spTree>
    <p:extLst>
      <p:ext uri="{BB962C8B-B14F-4D97-AF65-F5344CB8AC3E}">
        <p14:creationId xmlns:p14="http://schemas.microsoft.com/office/powerpoint/2010/main" val="41869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5"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style.rotation</p:attrName>
                                        </p:attrNameLst>
                                      </p:cBhvr>
                                      <p:tavLst>
                                        <p:tav tm="0">
                                          <p:val>
                                            <p:fltVal val="720"/>
                                          </p:val>
                                        </p:tav>
                                        <p:tav tm="100000">
                                          <p:val>
                                            <p:fltVal val="0"/>
                                          </p:val>
                                        </p:tav>
                                      </p:tavLst>
                                    </p:anim>
                                    <p:anim calcmode="lin" valueType="num">
                                      <p:cBhvr>
                                        <p:cTn id="49" dur="2000" fill="hold"/>
                                        <p:tgtEl>
                                          <p:spTgt spid="32"/>
                                        </p:tgtEl>
                                        <p:attrNameLst>
                                          <p:attrName>ppt_h</p:attrName>
                                        </p:attrNameLst>
                                      </p:cBhvr>
                                      <p:tavLst>
                                        <p:tav tm="0">
                                          <p:val>
                                            <p:fltVal val="0"/>
                                          </p:val>
                                        </p:tav>
                                        <p:tav tm="100000">
                                          <p:val>
                                            <p:strVal val="#ppt_h"/>
                                          </p:val>
                                        </p:tav>
                                      </p:tavLst>
                                    </p:anim>
                                    <p:anim calcmode="lin" valueType="num">
                                      <p:cBhvr>
                                        <p:cTn id="50" dur="2000" fill="hold"/>
                                        <p:tgtEl>
                                          <p:spTgt spid="3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399" y="420022"/>
            <a:ext cx="7777843" cy="461665"/>
          </a:xfrm>
          <a:prstGeom prst="rect">
            <a:avLst/>
          </a:prstGeom>
          <a:noFill/>
        </p:spPr>
        <p:txBody>
          <a:bodyPr wrap="square" rtlCol="0">
            <a:spAutoFit/>
          </a:bodyPr>
          <a:lstStyle/>
          <a:p>
            <a:r>
              <a:rPr lang="en-US" b="1" dirty="0">
                <a:solidFill>
                  <a:srgbClr val="C8102E"/>
                </a:solidFill>
                <a:latin typeface="Univers 75 Black" charset="0"/>
                <a:ea typeface="Univers 75 Black" charset="0"/>
                <a:cs typeface="Univers 75 Black" charset="0"/>
              </a:rPr>
              <a:t>Interdisciplinary Collaboration – Food Systems Exploration</a:t>
            </a:r>
            <a:endParaRPr lang="en-US" sz="4000" dirty="0">
              <a:solidFill>
                <a:srgbClr val="C8102E"/>
              </a:solidFill>
            </a:endParaRPr>
          </a:p>
        </p:txBody>
      </p:sp>
      <p:cxnSp>
        <p:nvCxnSpPr>
          <p:cNvPr id="4" name="Straight Connector 3"/>
          <p:cNvCxnSpPr/>
          <p:nvPr/>
        </p:nvCxnSpPr>
        <p:spPr bwMode="auto">
          <a:xfrm>
            <a:off x="685800" y="1123950"/>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 name="TextBox 1">
            <a:extLst>
              <a:ext uri="{FF2B5EF4-FFF2-40B4-BE49-F238E27FC236}">
                <a16:creationId xmlns:a16="http://schemas.microsoft.com/office/drawing/2014/main" id="{6DD15BBE-686D-8794-7AB7-FCBAA4E6381C}"/>
              </a:ext>
            </a:extLst>
          </p:cNvPr>
          <p:cNvSpPr txBox="1"/>
          <p:nvPr/>
        </p:nvSpPr>
        <p:spPr>
          <a:xfrm>
            <a:off x="5356612" y="3196203"/>
            <a:ext cx="1662113" cy="830997"/>
          </a:xfrm>
          <a:prstGeom prst="rect">
            <a:avLst/>
          </a:prstGeom>
          <a:noFill/>
        </p:spPr>
        <p:txBody>
          <a:bodyPr wrap="square" rtlCol="0">
            <a:spAutoFit/>
          </a:bodyPr>
          <a:lstStyle/>
          <a:p>
            <a:pPr algn="ctr"/>
            <a:r>
              <a:rPr lang="en-US" dirty="0">
                <a:solidFill>
                  <a:srgbClr val="6E6259"/>
                </a:solidFill>
                <a:latin typeface="+mn-lt"/>
              </a:rPr>
              <a:t>Local Food Security</a:t>
            </a:r>
          </a:p>
        </p:txBody>
      </p:sp>
      <p:cxnSp>
        <p:nvCxnSpPr>
          <p:cNvPr id="5" name="Straight Arrow Connector 4">
            <a:extLst>
              <a:ext uri="{FF2B5EF4-FFF2-40B4-BE49-F238E27FC236}">
                <a16:creationId xmlns:a16="http://schemas.microsoft.com/office/drawing/2014/main" id="{DBF15E51-F448-5C92-EF2B-017C9D8CEEF3}"/>
              </a:ext>
            </a:extLst>
          </p:cNvPr>
          <p:cNvCxnSpPr>
            <a:cxnSpLocks/>
          </p:cNvCxnSpPr>
          <p:nvPr/>
        </p:nvCxnSpPr>
        <p:spPr bwMode="auto">
          <a:xfrm flipV="1">
            <a:off x="3102932" y="3605137"/>
            <a:ext cx="2337197" cy="13129"/>
          </a:xfrm>
          <a:prstGeom prst="straightConnector1">
            <a:avLst/>
          </a:prstGeom>
          <a:solidFill>
            <a:schemeClr val="accent1"/>
          </a:solidFill>
          <a:ln w="38100" cap="flat" cmpd="sng" algn="ctr">
            <a:solidFill>
              <a:srgbClr val="6E6259"/>
            </a:solidFill>
            <a:prstDash val="solid"/>
            <a:round/>
            <a:headEnd type="none" w="med" len="med"/>
            <a:tailEnd type="triangle"/>
          </a:ln>
          <a:effectLst/>
        </p:spPr>
      </p:cxnSp>
      <p:sp>
        <p:nvSpPr>
          <p:cNvPr id="6" name="TextBox 5">
            <a:extLst>
              <a:ext uri="{FF2B5EF4-FFF2-40B4-BE49-F238E27FC236}">
                <a16:creationId xmlns:a16="http://schemas.microsoft.com/office/drawing/2014/main" id="{FBED34C2-4197-191B-2325-BD0320D37A2E}"/>
              </a:ext>
            </a:extLst>
          </p:cNvPr>
          <p:cNvSpPr txBox="1"/>
          <p:nvPr/>
        </p:nvSpPr>
        <p:spPr>
          <a:xfrm>
            <a:off x="1700294" y="3209868"/>
            <a:ext cx="1662113" cy="830997"/>
          </a:xfrm>
          <a:prstGeom prst="rect">
            <a:avLst/>
          </a:prstGeom>
          <a:noFill/>
        </p:spPr>
        <p:txBody>
          <a:bodyPr wrap="square" rtlCol="0">
            <a:spAutoFit/>
          </a:bodyPr>
          <a:lstStyle/>
          <a:p>
            <a:pPr algn="ctr"/>
            <a:r>
              <a:rPr lang="en-US" dirty="0">
                <a:solidFill>
                  <a:srgbClr val="6E6259"/>
                </a:solidFill>
                <a:latin typeface="+mn-lt"/>
              </a:rPr>
              <a:t>Ag Production</a:t>
            </a:r>
          </a:p>
        </p:txBody>
      </p:sp>
      <p:cxnSp>
        <p:nvCxnSpPr>
          <p:cNvPr id="7" name="Straight Arrow Connector 6">
            <a:extLst>
              <a:ext uri="{FF2B5EF4-FFF2-40B4-BE49-F238E27FC236}">
                <a16:creationId xmlns:a16="http://schemas.microsoft.com/office/drawing/2014/main" id="{986A2702-4419-1CC2-B6A0-32FE2035D069}"/>
              </a:ext>
            </a:extLst>
          </p:cNvPr>
          <p:cNvCxnSpPr>
            <a:cxnSpLocks/>
          </p:cNvCxnSpPr>
          <p:nvPr/>
        </p:nvCxnSpPr>
        <p:spPr bwMode="auto">
          <a:xfrm flipV="1">
            <a:off x="4737705" y="4027200"/>
            <a:ext cx="773905" cy="456033"/>
          </a:xfrm>
          <a:prstGeom prst="straightConnector1">
            <a:avLst/>
          </a:prstGeom>
          <a:solidFill>
            <a:schemeClr val="accent1"/>
          </a:solidFill>
          <a:ln w="38100" cap="flat" cmpd="sng" algn="ctr">
            <a:solidFill>
              <a:srgbClr val="6E6259"/>
            </a:solidFill>
            <a:prstDash val="solid"/>
            <a:round/>
            <a:headEnd type="none" w="med" len="med"/>
            <a:tailEnd type="triangle"/>
          </a:ln>
          <a:effectLst/>
        </p:spPr>
      </p:cxnSp>
      <p:sp>
        <p:nvSpPr>
          <p:cNvPr id="8" name="TextBox 7">
            <a:extLst>
              <a:ext uri="{FF2B5EF4-FFF2-40B4-BE49-F238E27FC236}">
                <a16:creationId xmlns:a16="http://schemas.microsoft.com/office/drawing/2014/main" id="{ACD4D981-9591-308F-6C8A-EA070B3B2971}"/>
              </a:ext>
            </a:extLst>
          </p:cNvPr>
          <p:cNvSpPr txBox="1"/>
          <p:nvPr/>
        </p:nvSpPr>
        <p:spPr>
          <a:xfrm>
            <a:off x="3395425" y="4332939"/>
            <a:ext cx="1662113" cy="830997"/>
          </a:xfrm>
          <a:prstGeom prst="rect">
            <a:avLst/>
          </a:prstGeom>
          <a:noFill/>
        </p:spPr>
        <p:txBody>
          <a:bodyPr wrap="square" rtlCol="0">
            <a:spAutoFit/>
          </a:bodyPr>
          <a:lstStyle/>
          <a:p>
            <a:pPr algn="ctr"/>
            <a:r>
              <a:rPr lang="en-US" dirty="0">
                <a:solidFill>
                  <a:srgbClr val="6E6259"/>
                </a:solidFill>
                <a:latin typeface="+mn-lt"/>
              </a:rPr>
              <a:t>Food Access</a:t>
            </a:r>
          </a:p>
        </p:txBody>
      </p:sp>
      <p:sp>
        <p:nvSpPr>
          <p:cNvPr id="9" name="TextBox 8">
            <a:extLst>
              <a:ext uri="{FF2B5EF4-FFF2-40B4-BE49-F238E27FC236}">
                <a16:creationId xmlns:a16="http://schemas.microsoft.com/office/drawing/2014/main" id="{F6975C8A-66AE-4DE7-E7D2-73852554228C}"/>
              </a:ext>
            </a:extLst>
          </p:cNvPr>
          <p:cNvSpPr txBox="1"/>
          <p:nvPr/>
        </p:nvSpPr>
        <p:spPr>
          <a:xfrm>
            <a:off x="3395425" y="2161007"/>
            <a:ext cx="1662113" cy="830997"/>
          </a:xfrm>
          <a:prstGeom prst="rect">
            <a:avLst/>
          </a:prstGeom>
          <a:noFill/>
        </p:spPr>
        <p:txBody>
          <a:bodyPr wrap="square" rtlCol="0">
            <a:spAutoFit/>
          </a:bodyPr>
          <a:lstStyle/>
          <a:p>
            <a:pPr algn="ctr"/>
            <a:r>
              <a:rPr lang="en-US" dirty="0">
                <a:solidFill>
                  <a:srgbClr val="00B050"/>
                </a:solidFill>
                <a:latin typeface="+mn-lt"/>
              </a:rPr>
              <a:t>Climate Opinions</a:t>
            </a:r>
          </a:p>
        </p:txBody>
      </p:sp>
      <p:sp>
        <p:nvSpPr>
          <p:cNvPr id="10" name="TextBox 9">
            <a:extLst>
              <a:ext uri="{FF2B5EF4-FFF2-40B4-BE49-F238E27FC236}">
                <a16:creationId xmlns:a16="http://schemas.microsoft.com/office/drawing/2014/main" id="{8FEA53C0-6D7A-13D0-DF33-A9CE7C72F330}"/>
              </a:ext>
            </a:extLst>
          </p:cNvPr>
          <p:cNvSpPr txBox="1"/>
          <p:nvPr/>
        </p:nvSpPr>
        <p:spPr>
          <a:xfrm>
            <a:off x="5057538" y="4278804"/>
            <a:ext cx="1894068" cy="523220"/>
          </a:xfrm>
          <a:prstGeom prst="rect">
            <a:avLst/>
          </a:prstGeom>
          <a:noFill/>
        </p:spPr>
        <p:txBody>
          <a:bodyPr wrap="square" rtlCol="0">
            <a:spAutoFit/>
          </a:bodyPr>
          <a:lstStyle/>
          <a:p>
            <a:pPr algn="ctr"/>
            <a:r>
              <a:rPr lang="en-US" sz="1400" dirty="0">
                <a:solidFill>
                  <a:srgbClr val="0070C0"/>
                </a:solidFill>
                <a:latin typeface="+mn-lt"/>
              </a:rPr>
              <a:t>Household Characteristics</a:t>
            </a:r>
          </a:p>
        </p:txBody>
      </p:sp>
      <p:cxnSp>
        <p:nvCxnSpPr>
          <p:cNvPr id="19" name="Straight Arrow Connector 18">
            <a:extLst>
              <a:ext uri="{FF2B5EF4-FFF2-40B4-BE49-F238E27FC236}">
                <a16:creationId xmlns:a16="http://schemas.microsoft.com/office/drawing/2014/main" id="{D9F7D893-9ABA-E197-09DF-CA742D717623}"/>
              </a:ext>
            </a:extLst>
          </p:cNvPr>
          <p:cNvCxnSpPr>
            <a:cxnSpLocks/>
          </p:cNvCxnSpPr>
          <p:nvPr/>
        </p:nvCxnSpPr>
        <p:spPr bwMode="auto">
          <a:xfrm>
            <a:off x="2946607" y="4066786"/>
            <a:ext cx="735633" cy="518413"/>
          </a:xfrm>
          <a:prstGeom prst="straightConnector1">
            <a:avLst/>
          </a:prstGeom>
          <a:solidFill>
            <a:schemeClr val="accent1"/>
          </a:solidFill>
          <a:ln w="38100" cap="flat" cmpd="sng" algn="ctr">
            <a:solidFill>
              <a:srgbClr val="6E6259"/>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8D09BD57-1E6B-6A5A-30CA-D658D84FC557}"/>
              </a:ext>
            </a:extLst>
          </p:cNvPr>
          <p:cNvCxnSpPr>
            <a:cxnSpLocks/>
          </p:cNvCxnSpPr>
          <p:nvPr/>
        </p:nvCxnSpPr>
        <p:spPr bwMode="auto">
          <a:xfrm flipV="1">
            <a:off x="5937373" y="3982658"/>
            <a:ext cx="0" cy="298792"/>
          </a:xfrm>
          <a:prstGeom prst="straightConnector1">
            <a:avLst/>
          </a:prstGeom>
          <a:solidFill>
            <a:schemeClr val="accent1"/>
          </a:solidFill>
          <a:ln w="38100" cap="flat" cmpd="sng" algn="ctr">
            <a:solidFill>
              <a:srgbClr val="0070C0"/>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9153E5F2-2585-B177-E3BE-183B0E5018B4}"/>
              </a:ext>
            </a:extLst>
          </p:cNvPr>
          <p:cNvCxnSpPr>
            <a:cxnSpLocks/>
          </p:cNvCxnSpPr>
          <p:nvPr/>
        </p:nvCxnSpPr>
        <p:spPr bwMode="auto">
          <a:xfrm flipH="1">
            <a:off x="4861048" y="4657121"/>
            <a:ext cx="495564" cy="0"/>
          </a:xfrm>
          <a:prstGeom prst="straightConnector1">
            <a:avLst/>
          </a:prstGeom>
          <a:solidFill>
            <a:schemeClr val="accent1"/>
          </a:solidFill>
          <a:ln w="38100" cap="flat" cmpd="sng" algn="ctr">
            <a:solidFill>
              <a:srgbClr val="0070C0"/>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0304011F-6DDA-1A84-7EC5-13F0E7BBEBBB}"/>
              </a:ext>
            </a:extLst>
          </p:cNvPr>
          <p:cNvCxnSpPr>
            <a:cxnSpLocks/>
          </p:cNvCxnSpPr>
          <p:nvPr/>
        </p:nvCxnSpPr>
        <p:spPr bwMode="auto">
          <a:xfrm flipV="1">
            <a:off x="2772777" y="2775199"/>
            <a:ext cx="660310" cy="485451"/>
          </a:xfrm>
          <a:prstGeom prst="straightConnector1">
            <a:avLst/>
          </a:prstGeom>
          <a:solidFill>
            <a:schemeClr val="accent1"/>
          </a:solidFill>
          <a:ln w="38100" cap="flat" cmpd="sng" algn="ctr">
            <a:solidFill>
              <a:srgbClr val="00B050"/>
            </a:solidFill>
            <a:prstDash val="solid"/>
            <a:round/>
            <a:headEnd type="none" w="med" len="med"/>
            <a:tailEnd type="triangle"/>
          </a:ln>
          <a:effectLst/>
        </p:spPr>
      </p:cxnSp>
      <p:cxnSp>
        <p:nvCxnSpPr>
          <p:cNvPr id="29" name="Curved Connector 28">
            <a:extLst>
              <a:ext uri="{FF2B5EF4-FFF2-40B4-BE49-F238E27FC236}">
                <a16:creationId xmlns:a16="http://schemas.microsoft.com/office/drawing/2014/main" id="{7E941110-2D43-C462-5FE3-22E402F7003E}"/>
              </a:ext>
            </a:extLst>
          </p:cNvPr>
          <p:cNvCxnSpPr>
            <a:cxnSpLocks/>
          </p:cNvCxnSpPr>
          <p:nvPr/>
        </p:nvCxnSpPr>
        <p:spPr bwMode="auto">
          <a:xfrm rot="10800000">
            <a:off x="4861050" y="2545290"/>
            <a:ext cx="2025859" cy="1813040"/>
          </a:xfrm>
          <a:prstGeom prst="curvedConnector3">
            <a:avLst>
              <a:gd name="adj1" fmla="val -22641"/>
            </a:avLst>
          </a:prstGeom>
          <a:solidFill>
            <a:schemeClr val="accent1"/>
          </a:solidFill>
          <a:ln w="38100" cap="flat" cmpd="sng" algn="ctr">
            <a:solidFill>
              <a:srgbClr val="00B050"/>
            </a:solidFill>
            <a:prstDash val="solid"/>
            <a:round/>
            <a:headEnd type="none" w="med" len="med"/>
            <a:tailEnd type="triangle"/>
          </a:ln>
          <a:effectLst/>
        </p:spPr>
      </p:cxnSp>
    </p:spTree>
    <p:extLst>
      <p:ext uri="{BB962C8B-B14F-4D97-AF65-F5344CB8AC3E}">
        <p14:creationId xmlns:p14="http://schemas.microsoft.com/office/powerpoint/2010/main" val="9375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A0C844-FB1F-3FBE-B7E9-7EA1B3B1802E}"/>
              </a:ext>
            </a:extLst>
          </p:cNvPr>
          <p:cNvPicPr>
            <a:picLocks noChangeAspect="1"/>
          </p:cNvPicPr>
          <p:nvPr/>
        </p:nvPicPr>
        <p:blipFill rotWithShape="1">
          <a:blip r:embed="rId3">
            <a:alphaModFix amt="36000"/>
          </a:blip>
          <a:srcRect t="4717" b="18935"/>
          <a:stretch/>
        </p:blipFill>
        <p:spPr>
          <a:xfrm>
            <a:off x="0" y="-643669"/>
            <a:ext cx="9144000" cy="6981407"/>
          </a:xfrm>
          <a:prstGeom prst="rect">
            <a:avLst/>
          </a:prstGeom>
        </p:spPr>
      </p:pic>
      <p:sp>
        <p:nvSpPr>
          <p:cNvPr id="68" name="Title 1">
            <a:extLst>
              <a:ext uri="{FF2B5EF4-FFF2-40B4-BE49-F238E27FC236}">
                <a16:creationId xmlns:a16="http://schemas.microsoft.com/office/drawing/2014/main" id="{FEA47A24-C749-476B-BA6B-7DBA3941A3AA}"/>
              </a:ext>
            </a:extLst>
          </p:cNvPr>
          <p:cNvSpPr>
            <a:spLocks noGrp="1"/>
          </p:cNvSpPr>
          <p:nvPr>
            <p:ph type="title"/>
          </p:nvPr>
        </p:nvSpPr>
        <p:spPr bwMode="auto">
          <a:xfrm>
            <a:off x="205154" y="193474"/>
            <a:ext cx="89154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noAutofit/>
          </a:bodyPr>
          <a:lstStyle/>
          <a:p>
            <a:r>
              <a:rPr lang="en-US" sz="3200" b="1" kern="1200" dirty="0">
                <a:solidFill>
                  <a:srgbClr val="C8102E"/>
                </a:solidFill>
                <a:latin typeface="Univers 75 Black"/>
              </a:rPr>
              <a:t>Objectives</a:t>
            </a:r>
            <a:endParaRPr lang="en-US" dirty="0"/>
          </a:p>
        </p:txBody>
      </p:sp>
      <p:sp>
        <p:nvSpPr>
          <p:cNvPr id="8" name="Rectangle: Rounded Corners 7">
            <a:extLst>
              <a:ext uri="{FF2B5EF4-FFF2-40B4-BE49-F238E27FC236}">
                <a16:creationId xmlns:a16="http://schemas.microsoft.com/office/drawing/2014/main" id="{B67A2147-0319-C80C-0E80-83ED0BF027B1}"/>
              </a:ext>
            </a:extLst>
          </p:cNvPr>
          <p:cNvSpPr/>
          <p:nvPr/>
        </p:nvSpPr>
        <p:spPr bwMode="auto">
          <a:xfrm>
            <a:off x="1796693" y="1899421"/>
            <a:ext cx="5550613" cy="554805"/>
          </a:xfrm>
          <a:prstGeom prst="roundRect">
            <a:avLst/>
          </a:prstGeom>
          <a:solidFill>
            <a:srgbClr val="C00000">
              <a:alpha val="5607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0" i="0" u="none" strike="noStrike" cap="none" normalizeH="0" baseline="0" dirty="0">
              <a:ln>
                <a:noFill/>
              </a:ln>
              <a:solidFill>
                <a:schemeClr val="bg1"/>
              </a:solidFill>
              <a:effectLst/>
              <a:latin typeface="ITC Berkeley Oldstyle Book"/>
              <a:cs typeface="Times"/>
            </a:endParaRPr>
          </a:p>
        </p:txBody>
      </p:sp>
      <p:sp>
        <p:nvSpPr>
          <p:cNvPr id="2" name="Rectangle: Rounded Corners 1">
            <a:extLst>
              <a:ext uri="{FF2B5EF4-FFF2-40B4-BE49-F238E27FC236}">
                <a16:creationId xmlns:a16="http://schemas.microsoft.com/office/drawing/2014/main" id="{5E9CD65C-E0F6-2EFE-C277-59217F038596}"/>
              </a:ext>
            </a:extLst>
          </p:cNvPr>
          <p:cNvSpPr/>
          <p:nvPr/>
        </p:nvSpPr>
        <p:spPr bwMode="auto">
          <a:xfrm>
            <a:off x="1726058" y="1791246"/>
            <a:ext cx="5550613" cy="554805"/>
          </a:xfrm>
          <a:prstGeom prst="round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aseline="0" dirty="0">
                <a:solidFill>
                  <a:schemeClr val="bg1"/>
                </a:solidFill>
                <a:latin typeface="ITC Berkeley Oldstyle Book"/>
              </a:rPr>
              <a:t>Visualize and analyze Iowa's food systems</a:t>
            </a:r>
            <a:endParaRPr lang="en-US" sz="2400" b="0" i="0" u="none" strike="noStrike" cap="none" normalizeH="0" baseline="0" dirty="0">
              <a:ln>
                <a:noFill/>
              </a:ln>
              <a:solidFill>
                <a:schemeClr val="bg1"/>
              </a:solidFill>
              <a:effectLst/>
              <a:latin typeface="ITC Berkeley Oldstyle Book"/>
              <a:cs typeface="Times"/>
            </a:endParaRPr>
          </a:p>
        </p:txBody>
      </p:sp>
      <p:sp>
        <p:nvSpPr>
          <p:cNvPr id="9" name="Rectangle: Rounded Corners 8">
            <a:extLst>
              <a:ext uri="{FF2B5EF4-FFF2-40B4-BE49-F238E27FC236}">
                <a16:creationId xmlns:a16="http://schemas.microsoft.com/office/drawing/2014/main" id="{4813504C-A0AC-10FF-2D46-112D7284CF43}"/>
              </a:ext>
            </a:extLst>
          </p:cNvPr>
          <p:cNvSpPr/>
          <p:nvPr/>
        </p:nvSpPr>
        <p:spPr bwMode="auto">
          <a:xfrm>
            <a:off x="1796693" y="2998632"/>
            <a:ext cx="5550613" cy="554805"/>
          </a:xfrm>
          <a:prstGeom prst="roundRect">
            <a:avLst/>
          </a:prstGeom>
          <a:solidFill>
            <a:srgbClr val="C00000">
              <a:alpha val="5607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0" i="0" u="none" strike="noStrike" cap="none" normalizeH="0" baseline="0" dirty="0">
              <a:ln>
                <a:noFill/>
              </a:ln>
              <a:solidFill>
                <a:schemeClr val="bg1"/>
              </a:solidFill>
              <a:effectLst/>
              <a:latin typeface="ITC Berkeley Oldstyle Book"/>
              <a:cs typeface="Times"/>
            </a:endParaRPr>
          </a:p>
        </p:txBody>
      </p:sp>
      <p:sp>
        <p:nvSpPr>
          <p:cNvPr id="3" name="Rectangle: Rounded Corners 2">
            <a:extLst>
              <a:ext uri="{FF2B5EF4-FFF2-40B4-BE49-F238E27FC236}">
                <a16:creationId xmlns:a16="http://schemas.microsoft.com/office/drawing/2014/main" id="{015436DE-4D4B-4123-2E93-5A9E84B9C5C4}"/>
              </a:ext>
            </a:extLst>
          </p:cNvPr>
          <p:cNvSpPr/>
          <p:nvPr/>
        </p:nvSpPr>
        <p:spPr bwMode="auto">
          <a:xfrm>
            <a:off x="1726058" y="2847034"/>
            <a:ext cx="5550613" cy="606176"/>
          </a:xfrm>
          <a:prstGeom prst="round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000" dirty="0">
                <a:solidFill>
                  <a:schemeClr val="bg1"/>
                </a:solidFill>
                <a:latin typeface="ITC Berkeley Oldstyle Medium"/>
              </a:rPr>
              <a:t>Integrate various data sources</a:t>
            </a:r>
            <a:endParaRPr lang="en-US" sz="1800" dirty="0">
              <a:solidFill>
                <a:schemeClr val="bg1"/>
              </a:solidFill>
              <a:latin typeface="ITC Berkeley Oldstyle Medium"/>
              <a:cs typeface="Times"/>
            </a:endParaRPr>
          </a:p>
        </p:txBody>
      </p:sp>
      <p:sp>
        <p:nvSpPr>
          <p:cNvPr id="10" name="Rectangle: Rounded Corners 9">
            <a:extLst>
              <a:ext uri="{FF2B5EF4-FFF2-40B4-BE49-F238E27FC236}">
                <a16:creationId xmlns:a16="http://schemas.microsoft.com/office/drawing/2014/main" id="{BBE389AC-2388-DCD6-EDD6-1564BEBB4073}"/>
              </a:ext>
            </a:extLst>
          </p:cNvPr>
          <p:cNvSpPr/>
          <p:nvPr/>
        </p:nvSpPr>
        <p:spPr bwMode="auto">
          <a:xfrm>
            <a:off x="1796693" y="4081756"/>
            <a:ext cx="5550613" cy="554805"/>
          </a:xfrm>
          <a:prstGeom prst="roundRect">
            <a:avLst/>
          </a:prstGeom>
          <a:solidFill>
            <a:srgbClr val="C00000">
              <a:alpha val="5607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b="0" i="0" u="none" strike="noStrike" cap="none" normalizeH="0" baseline="0" dirty="0">
              <a:ln>
                <a:noFill/>
              </a:ln>
              <a:solidFill>
                <a:schemeClr val="bg1"/>
              </a:solidFill>
              <a:effectLst/>
              <a:latin typeface="ITC Berkeley Oldstyle Book"/>
              <a:cs typeface="Times"/>
            </a:endParaRPr>
          </a:p>
        </p:txBody>
      </p:sp>
      <p:sp>
        <p:nvSpPr>
          <p:cNvPr id="6" name="Rectangle: Rounded Corners 5">
            <a:extLst>
              <a:ext uri="{FF2B5EF4-FFF2-40B4-BE49-F238E27FC236}">
                <a16:creationId xmlns:a16="http://schemas.microsoft.com/office/drawing/2014/main" id="{1E71F702-B04C-97DF-CB8C-E0EDDE47A56D}"/>
              </a:ext>
            </a:extLst>
          </p:cNvPr>
          <p:cNvSpPr/>
          <p:nvPr/>
        </p:nvSpPr>
        <p:spPr bwMode="auto">
          <a:xfrm>
            <a:off x="1726057" y="3919664"/>
            <a:ext cx="5550613" cy="606176"/>
          </a:xfrm>
          <a:prstGeom prst="round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000" dirty="0">
                <a:solidFill>
                  <a:schemeClr val="bg1"/>
                </a:solidFill>
                <a:latin typeface="ITC Berkeley Oldstyle Book"/>
                <a:cs typeface="Times"/>
              </a:rPr>
              <a:t>Identify gaps and trends in the data</a:t>
            </a:r>
            <a:endParaRPr lang="en-US" dirty="0">
              <a:solidFill>
                <a:schemeClr val="bg1"/>
              </a:solidFill>
            </a:endParaRPr>
          </a:p>
        </p:txBody>
      </p:sp>
    </p:spTree>
    <p:extLst>
      <p:ext uri="{BB962C8B-B14F-4D97-AF65-F5344CB8AC3E}">
        <p14:creationId xmlns:p14="http://schemas.microsoft.com/office/powerpoint/2010/main" val="3337999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420022"/>
            <a:ext cx="5105400" cy="461665"/>
          </a:xfrm>
          <a:prstGeom prst="rect">
            <a:avLst/>
          </a:prstGeom>
          <a:noFill/>
        </p:spPr>
        <p:txBody>
          <a:bodyPr wrap="square" rtlCol="0">
            <a:spAutoFit/>
          </a:bodyPr>
          <a:lstStyle/>
          <a:p>
            <a:r>
              <a:rPr lang="en-US" sz="2400" b="1" dirty="0">
                <a:solidFill>
                  <a:srgbClr val="C8102E"/>
                </a:solidFill>
                <a:latin typeface="Univers 75 Black" charset="0"/>
              </a:rPr>
              <a:t>Data Sources - Now</a:t>
            </a:r>
          </a:p>
        </p:txBody>
      </p:sp>
      <p:cxnSp>
        <p:nvCxnSpPr>
          <p:cNvPr id="4" name="Straight Connector 3"/>
          <p:cNvCxnSpPr/>
          <p:nvPr/>
        </p:nvCxnSpPr>
        <p:spPr bwMode="auto">
          <a:xfrm>
            <a:off x="685800" y="1123950"/>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7" name="Subtitle 2">
            <a:extLst>
              <a:ext uri="{FF2B5EF4-FFF2-40B4-BE49-F238E27FC236}">
                <a16:creationId xmlns:a16="http://schemas.microsoft.com/office/drawing/2014/main" id="{FAF68700-8BB8-B14D-9064-5FAB6A4B05AC}"/>
              </a:ext>
            </a:extLst>
          </p:cNvPr>
          <p:cNvSpPr txBox="1">
            <a:spLocks/>
          </p:cNvSpPr>
          <p:nvPr/>
        </p:nvSpPr>
        <p:spPr>
          <a:xfrm>
            <a:off x="533400" y="1233905"/>
            <a:ext cx="7772400" cy="4260030"/>
          </a:xfrm>
          <a:prstGeom prst="rect">
            <a:avLst/>
          </a:prstGeom>
        </p:spPr>
        <p:txBody>
          <a:bodyPr lIns="91440" tIns="45720" rIns="91440" bIns="45720" anchor="t"/>
          <a:lstStyle>
            <a:lvl1pPr marL="342900" indent="-342900" algn="l" defTabSz="457200" rtl="0" eaLnBrk="1" fontAlgn="base" hangingPunct="1">
              <a:spcBef>
                <a:spcPct val="20000"/>
              </a:spcBef>
              <a:spcAft>
                <a:spcPct val="0"/>
              </a:spcAft>
              <a:buClr>
                <a:srgbClr val="18453B"/>
              </a:buClr>
              <a:buFont typeface="Arial"/>
              <a:buChar char="•"/>
              <a:defRPr sz="2800" b="0" i="0" kern="1200">
                <a:solidFill>
                  <a:srgbClr val="595959"/>
                </a:solidFill>
                <a:latin typeface="Gotham Book"/>
                <a:ea typeface="ＭＳ Ｐゴシック" charset="-128"/>
                <a:cs typeface="Gotham Book"/>
              </a:defRPr>
            </a:lvl1pPr>
            <a:lvl2pPr marL="742950" indent="-285750" algn="l" defTabSz="457200" rtl="0" eaLnBrk="1" fontAlgn="base" hangingPunct="1">
              <a:spcBef>
                <a:spcPct val="20000"/>
              </a:spcBef>
              <a:spcAft>
                <a:spcPct val="0"/>
              </a:spcAft>
              <a:buClr>
                <a:schemeClr val="tx1">
                  <a:lumMod val="75000"/>
                  <a:lumOff val="25000"/>
                </a:schemeClr>
              </a:buClr>
              <a:buSzPct val="85000"/>
              <a:buFont typeface="Arial"/>
              <a:buChar char="•"/>
              <a:defRPr sz="2400" b="0" i="0" kern="1200">
                <a:solidFill>
                  <a:srgbClr val="595959"/>
                </a:solidFill>
                <a:latin typeface="Gotham Book"/>
                <a:ea typeface="ＭＳ Ｐゴシック" charset="-128"/>
                <a:cs typeface="Gotham Book"/>
              </a:defRPr>
            </a:lvl2pPr>
            <a:lvl3pPr marL="1143000" indent="-228600" algn="l" defTabSz="457200" rtl="0" eaLnBrk="1" fontAlgn="base" hangingPunct="1">
              <a:spcBef>
                <a:spcPct val="20000"/>
              </a:spcBef>
              <a:spcAft>
                <a:spcPct val="0"/>
              </a:spcAft>
              <a:buClr>
                <a:schemeClr val="tx1">
                  <a:lumMod val="75000"/>
                  <a:lumOff val="25000"/>
                </a:schemeClr>
              </a:buClr>
              <a:buFont typeface="Arial" charset="0"/>
              <a:buChar char="•"/>
              <a:defRPr sz="2000" b="0" i="0" kern="1200">
                <a:solidFill>
                  <a:schemeClr val="tx1">
                    <a:lumMod val="75000"/>
                    <a:lumOff val="25000"/>
                  </a:schemeClr>
                </a:solidFill>
                <a:latin typeface="Gotham Book"/>
                <a:ea typeface="ＭＳ Ｐゴシック" charset="-128"/>
                <a:cs typeface="Gotham Book"/>
              </a:defRPr>
            </a:lvl3pPr>
            <a:lvl4pPr marL="1600200" indent="-228600" algn="l" defTabSz="457200" rtl="0" eaLnBrk="1" fontAlgn="base" hangingPunct="1">
              <a:spcBef>
                <a:spcPct val="20000"/>
              </a:spcBef>
              <a:spcAft>
                <a:spcPct val="0"/>
              </a:spcAft>
              <a:buFont typeface="Arial" charset="0"/>
              <a:buChar char="–"/>
              <a:defRPr sz="2000" b="0" i="0" kern="1200">
                <a:solidFill>
                  <a:schemeClr val="tx1"/>
                </a:solidFill>
                <a:latin typeface="Gotham Book"/>
                <a:ea typeface="ＭＳ Ｐゴシック" charset="-128"/>
                <a:cs typeface="Gotham Book"/>
              </a:defRPr>
            </a:lvl4pPr>
            <a:lvl5pPr marL="2057400" indent="-228600" algn="l" defTabSz="457200" rtl="0" eaLnBrk="1" fontAlgn="base" hangingPunct="1">
              <a:spcBef>
                <a:spcPct val="20000"/>
              </a:spcBef>
              <a:spcAft>
                <a:spcPct val="0"/>
              </a:spcAft>
              <a:buFont typeface="Arial" charset="0"/>
              <a:buChar char="»"/>
              <a:defRPr sz="2000" b="0" i="0" kern="1200">
                <a:solidFill>
                  <a:schemeClr val="tx1"/>
                </a:solidFill>
                <a:latin typeface="Gotham Book"/>
                <a:ea typeface="ＭＳ Ｐゴシック" charset="-128"/>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eaLnBrk="0" hangingPunct="0">
              <a:lnSpc>
                <a:spcPct val="150000"/>
              </a:lnSpc>
              <a:spcBef>
                <a:spcPts val="0"/>
              </a:spcBef>
              <a:buBlip>
                <a:blip r:embed="rId3"/>
              </a:buBlip>
            </a:pPr>
            <a:r>
              <a:rPr lang="en-US" sz="2000" dirty="0">
                <a:solidFill>
                  <a:srgbClr val="7A6E67"/>
                </a:solidFill>
                <a:latin typeface="ITC Berkeley Oldstyle Medium"/>
                <a:ea typeface="ＭＳ Ｐゴシック"/>
              </a:rPr>
              <a:t>Population Distribution</a:t>
            </a:r>
          </a:p>
          <a:p>
            <a:pPr marL="685800" lvl="1" eaLnBrk="0" hangingPunct="0">
              <a:lnSpc>
                <a:spcPct val="150000"/>
              </a:lnSpc>
              <a:spcBef>
                <a:spcPts val="0"/>
              </a:spcBef>
              <a:buBlip>
                <a:blip r:embed="rId3"/>
              </a:buBlip>
            </a:pPr>
            <a:r>
              <a:rPr lang="en-US" sz="1600" dirty="0">
                <a:solidFill>
                  <a:srgbClr val="7A6E67"/>
                </a:solidFill>
                <a:latin typeface="ITC Berkeley Oldstyle Medium"/>
                <a:ea typeface="ＭＳ Ｐゴシック"/>
              </a:rPr>
              <a:t>US Census: 2000, 2010, &amp; 2020</a:t>
            </a:r>
          </a:p>
          <a:p>
            <a:pPr marL="285750" indent="-285750" eaLnBrk="0" hangingPunct="0">
              <a:lnSpc>
                <a:spcPct val="150000"/>
              </a:lnSpc>
              <a:spcBef>
                <a:spcPts val="0"/>
              </a:spcBef>
              <a:buBlip>
                <a:blip r:embed="rId3"/>
              </a:buBlip>
            </a:pPr>
            <a:r>
              <a:rPr lang="en-US" sz="2000" dirty="0">
                <a:solidFill>
                  <a:srgbClr val="7A6E67"/>
                </a:solidFill>
                <a:latin typeface="ITC Berkeley Oldstyle Medium"/>
                <a:ea typeface="ＭＳ Ｐゴシック"/>
              </a:rPr>
              <a:t>Crop and Livestock Production </a:t>
            </a:r>
          </a:p>
          <a:p>
            <a:pPr marL="685800" lvl="1" eaLnBrk="0" hangingPunct="0">
              <a:lnSpc>
                <a:spcPct val="150000"/>
              </a:lnSpc>
              <a:spcBef>
                <a:spcPts val="0"/>
              </a:spcBef>
              <a:buBlip>
                <a:blip r:embed="rId3"/>
              </a:buBlip>
            </a:pPr>
            <a:r>
              <a:rPr lang="en-US" sz="1600" dirty="0">
                <a:solidFill>
                  <a:srgbClr val="7A6E67"/>
                </a:solidFill>
                <a:latin typeface="ITC Berkeley Oldstyle Medium"/>
                <a:ea typeface="ＭＳ Ｐゴシック"/>
              </a:rPr>
              <a:t>USDA NASS: 1968-2022</a:t>
            </a:r>
          </a:p>
          <a:p>
            <a:pPr marL="285750" indent="-285750" eaLnBrk="0" hangingPunct="0">
              <a:lnSpc>
                <a:spcPct val="150000"/>
              </a:lnSpc>
              <a:spcBef>
                <a:spcPts val="0"/>
              </a:spcBef>
              <a:buBlip>
                <a:blip r:embed="rId3"/>
              </a:buBlip>
            </a:pPr>
            <a:r>
              <a:rPr lang="en-US" sz="2000" dirty="0">
                <a:solidFill>
                  <a:srgbClr val="7A6E67"/>
                </a:solidFill>
                <a:latin typeface="ITC Berkeley Oldstyle Medium"/>
                <a:ea typeface="ＭＳ Ｐゴシック"/>
              </a:rPr>
              <a:t>Food Access Statistics</a:t>
            </a:r>
          </a:p>
          <a:p>
            <a:pPr marL="685800" lvl="1" eaLnBrk="0" hangingPunct="0">
              <a:lnSpc>
                <a:spcPct val="150000"/>
              </a:lnSpc>
              <a:spcBef>
                <a:spcPts val="0"/>
              </a:spcBef>
              <a:buBlip>
                <a:blip r:embed="rId3"/>
              </a:buBlip>
            </a:pPr>
            <a:r>
              <a:rPr lang="en-US" sz="1600" dirty="0">
                <a:solidFill>
                  <a:srgbClr val="7A6E67"/>
                </a:solidFill>
                <a:latin typeface="ITC Berkeley Oldstyle Medium"/>
                <a:ea typeface="ＭＳ Ｐゴシック"/>
              </a:rPr>
              <a:t>USDA NASS, USDA ERS, Food Access Research Atlas: 2018</a:t>
            </a:r>
          </a:p>
          <a:p>
            <a:pPr marL="285750" indent="-285750" eaLnBrk="0" hangingPunct="0">
              <a:lnSpc>
                <a:spcPct val="150000"/>
              </a:lnSpc>
              <a:spcBef>
                <a:spcPts val="0"/>
              </a:spcBef>
              <a:buBlip>
                <a:blip r:embed="rId3"/>
              </a:buBlip>
            </a:pPr>
            <a:r>
              <a:rPr lang="en-US" sz="2000" dirty="0">
                <a:solidFill>
                  <a:srgbClr val="7A6E67"/>
                </a:solidFill>
                <a:latin typeface="ITC Berkeley Oldstyle Medium"/>
                <a:ea typeface="ＭＳ Ｐゴシック"/>
              </a:rPr>
              <a:t>Climate Opinions</a:t>
            </a:r>
          </a:p>
          <a:p>
            <a:pPr marL="685800" lvl="1" eaLnBrk="0" hangingPunct="0">
              <a:lnSpc>
                <a:spcPct val="150000"/>
              </a:lnSpc>
              <a:spcBef>
                <a:spcPts val="0"/>
              </a:spcBef>
              <a:buBlip>
                <a:blip r:embed="rId3"/>
              </a:buBlip>
            </a:pPr>
            <a:r>
              <a:rPr lang="en-US" sz="1600" dirty="0">
                <a:solidFill>
                  <a:srgbClr val="7A6E67"/>
                </a:solidFill>
                <a:latin typeface="ITC Berkeley Oldstyle Medium"/>
                <a:ea typeface="ＭＳ Ｐゴシック"/>
              </a:rPr>
              <a:t>Yale Climate Opinion Survey: 2014-2023</a:t>
            </a:r>
          </a:p>
        </p:txBody>
      </p:sp>
    </p:spTree>
    <p:extLst>
      <p:ext uri="{BB962C8B-B14F-4D97-AF65-F5344CB8AC3E}">
        <p14:creationId xmlns:p14="http://schemas.microsoft.com/office/powerpoint/2010/main" val="227905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420022"/>
            <a:ext cx="5105400" cy="461665"/>
          </a:xfrm>
          <a:prstGeom prst="rect">
            <a:avLst/>
          </a:prstGeom>
          <a:noFill/>
        </p:spPr>
        <p:txBody>
          <a:bodyPr wrap="square" rtlCol="0">
            <a:spAutoFit/>
          </a:bodyPr>
          <a:lstStyle/>
          <a:p>
            <a:r>
              <a:rPr lang="en-US" sz="2400" b="1" dirty="0">
                <a:solidFill>
                  <a:srgbClr val="C8102E"/>
                </a:solidFill>
                <a:latin typeface="Univers 75 Black" charset="0"/>
              </a:rPr>
              <a:t>Data Sources – Desired for Future</a:t>
            </a:r>
          </a:p>
        </p:txBody>
      </p:sp>
      <p:cxnSp>
        <p:nvCxnSpPr>
          <p:cNvPr id="4" name="Straight Connector 3"/>
          <p:cNvCxnSpPr/>
          <p:nvPr/>
        </p:nvCxnSpPr>
        <p:spPr bwMode="auto">
          <a:xfrm>
            <a:off x="685800" y="1123950"/>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7" name="Subtitle 2">
            <a:extLst>
              <a:ext uri="{FF2B5EF4-FFF2-40B4-BE49-F238E27FC236}">
                <a16:creationId xmlns:a16="http://schemas.microsoft.com/office/drawing/2014/main" id="{FAF68700-8BB8-B14D-9064-5FAB6A4B05AC}"/>
              </a:ext>
            </a:extLst>
          </p:cNvPr>
          <p:cNvSpPr txBox="1">
            <a:spLocks/>
          </p:cNvSpPr>
          <p:nvPr/>
        </p:nvSpPr>
        <p:spPr>
          <a:xfrm>
            <a:off x="533400" y="1233905"/>
            <a:ext cx="7772400" cy="4260030"/>
          </a:xfrm>
          <a:prstGeom prst="rect">
            <a:avLst/>
          </a:prstGeom>
        </p:spPr>
        <p:txBody>
          <a:bodyPr lIns="91440" tIns="45720" rIns="91440" bIns="45720" anchor="t"/>
          <a:lstStyle>
            <a:lvl1pPr marL="342900" indent="-342900" algn="l" defTabSz="457200" rtl="0" eaLnBrk="1" fontAlgn="base" hangingPunct="1">
              <a:spcBef>
                <a:spcPct val="20000"/>
              </a:spcBef>
              <a:spcAft>
                <a:spcPct val="0"/>
              </a:spcAft>
              <a:buClr>
                <a:srgbClr val="18453B"/>
              </a:buClr>
              <a:buFont typeface="Arial"/>
              <a:buChar char="•"/>
              <a:defRPr sz="2800" b="0" i="0" kern="1200">
                <a:solidFill>
                  <a:srgbClr val="595959"/>
                </a:solidFill>
                <a:latin typeface="Gotham Book"/>
                <a:ea typeface="ＭＳ Ｐゴシック" charset="-128"/>
                <a:cs typeface="Gotham Book"/>
              </a:defRPr>
            </a:lvl1pPr>
            <a:lvl2pPr marL="742950" indent="-285750" algn="l" defTabSz="457200" rtl="0" eaLnBrk="1" fontAlgn="base" hangingPunct="1">
              <a:spcBef>
                <a:spcPct val="20000"/>
              </a:spcBef>
              <a:spcAft>
                <a:spcPct val="0"/>
              </a:spcAft>
              <a:buClr>
                <a:schemeClr val="tx1">
                  <a:lumMod val="75000"/>
                  <a:lumOff val="25000"/>
                </a:schemeClr>
              </a:buClr>
              <a:buSzPct val="85000"/>
              <a:buFont typeface="Arial"/>
              <a:buChar char="•"/>
              <a:defRPr sz="2400" b="0" i="0" kern="1200">
                <a:solidFill>
                  <a:srgbClr val="595959"/>
                </a:solidFill>
                <a:latin typeface="Gotham Book"/>
                <a:ea typeface="ＭＳ Ｐゴシック" charset="-128"/>
                <a:cs typeface="Gotham Book"/>
              </a:defRPr>
            </a:lvl2pPr>
            <a:lvl3pPr marL="1143000" indent="-228600" algn="l" defTabSz="457200" rtl="0" eaLnBrk="1" fontAlgn="base" hangingPunct="1">
              <a:spcBef>
                <a:spcPct val="20000"/>
              </a:spcBef>
              <a:spcAft>
                <a:spcPct val="0"/>
              </a:spcAft>
              <a:buClr>
                <a:schemeClr val="tx1">
                  <a:lumMod val="75000"/>
                  <a:lumOff val="25000"/>
                </a:schemeClr>
              </a:buClr>
              <a:buFont typeface="Arial" charset="0"/>
              <a:buChar char="•"/>
              <a:defRPr sz="2000" b="0" i="0" kern="1200">
                <a:solidFill>
                  <a:schemeClr val="tx1">
                    <a:lumMod val="75000"/>
                    <a:lumOff val="25000"/>
                  </a:schemeClr>
                </a:solidFill>
                <a:latin typeface="Gotham Book"/>
                <a:ea typeface="ＭＳ Ｐゴシック" charset="-128"/>
                <a:cs typeface="Gotham Book"/>
              </a:defRPr>
            </a:lvl3pPr>
            <a:lvl4pPr marL="1600200" indent="-228600" algn="l" defTabSz="457200" rtl="0" eaLnBrk="1" fontAlgn="base" hangingPunct="1">
              <a:spcBef>
                <a:spcPct val="20000"/>
              </a:spcBef>
              <a:spcAft>
                <a:spcPct val="0"/>
              </a:spcAft>
              <a:buFont typeface="Arial" charset="0"/>
              <a:buChar char="–"/>
              <a:defRPr sz="2000" b="0" i="0" kern="1200">
                <a:solidFill>
                  <a:schemeClr val="tx1"/>
                </a:solidFill>
                <a:latin typeface="Gotham Book"/>
                <a:ea typeface="ＭＳ Ｐゴシック" charset="-128"/>
                <a:cs typeface="Gotham Book"/>
              </a:defRPr>
            </a:lvl4pPr>
            <a:lvl5pPr marL="2057400" indent="-228600" algn="l" defTabSz="457200" rtl="0" eaLnBrk="1" fontAlgn="base" hangingPunct="1">
              <a:spcBef>
                <a:spcPct val="20000"/>
              </a:spcBef>
              <a:spcAft>
                <a:spcPct val="0"/>
              </a:spcAft>
              <a:buFont typeface="Arial" charset="0"/>
              <a:buChar char="»"/>
              <a:defRPr sz="2000" b="0" i="0" kern="1200">
                <a:solidFill>
                  <a:schemeClr val="tx1"/>
                </a:solidFill>
                <a:latin typeface="Gotham Book"/>
                <a:ea typeface="ＭＳ Ｐゴシック" charset="-128"/>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eaLnBrk="0" hangingPunct="0">
              <a:lnSpc>
                <a:spcPct val="150000"/>
              </a:lnSpc>
              <a:spcBef>
                <a:spcPts val="0"/>
              </a:spcBef>
              <a:buBlip>
                <a:blip r:embed="rId3"/>
              </a:buBlip>
              <a:tabLst>
                <a:tab pos="49213" algn="l"/>
              </a:tabLst>
            </a:pPr>
            <a:r>
              <a:rPr lang="en-US" sz="2000" dirty="0">
                <a:solidFill>
                  <a:srgbClr val="7A6E67"/>
                </a:solidFill>
                <a:latin typeface="ITC Berkeley Oldstyle Medium"/>
                <a:ea typeface="ＭＳ Ｐゴシック"/>
              </a:rPr>
              <a:t>More detailed population information</a:t>
            </a:r>
          </a:p>
          <a:p>
            <a:pPr marL="688975" lvl="1" indent="-282575" eaLnBrk="0" hangingPunct="0">
              <a:lnSpc>
                <a:spcPct val="150000"/>
              </a:lnSpc>
              <a:spcBef>
                <a:spcPts val="0"/>
              </a:spcBef>
              <a:buBlip>
                <a:blip r:embed="rId3"/>
              </a:buBlip>
              <a:tabLst>
                <a:tab pos="158750" algn="l"/>
              </a:tabLst>
            </a:pPr>
            <a:r>
              <a:rPr lang="en-US" sz="1600" dirty="0">
                <a:solidFill>
                  <a:srgbClr val="7A6E67"/>
                </a:solidFill>
                <a:latin typeface="ITC Berkeley Oldstyle Medium"/>
                <a:ea typeface="ＭＳ Ｐゴシック"/>
              </a:rPr>
              <a:t>Demographics, Socioeconomic status, and other affiliations</a:t>
            </a:r>
          </a:p>
          <a:p>
            <a:pPr marL="285750" indent="-285750" eaLnBrk="0" hangingPunct="0">
              <a:lnSpc>
                <a:spcPct val="150000"/>
              </a:lnSpc>
              <a:spcBef>
                <a:spcPts val="0"/>
              </a:spcBef>
              <a:buBlip>
                <a:blip r:embed="rId3"/>
              </a:buBlip>
              <a:tabLst>
                <a:tab pos="49213" algn="l"/>
              </a:tabLst>
            </a:pPr>
            <a:r>
              <a:rPr lang="en-US" sz="2000" dirty="0">
                <a:solidFill>
                  <a:srgbClr val="7A6E67"/>
                </a:solidFill>
                <a:latin typeface="ITC Berkeley Oldstyle Medium"/>
                <a:ea typeface="ＭＳ Ｐゴシック"/>
              </a:rPr>
              <a:t>Federal SNAP funding allocation and participation rates</a:t>
            </a:r>
          </a:p>
          <a:p>
            <a:pPr marL="285750" indent="-285750" eaLnBrk="0" hangingPunct="0">
              <a:lnSpc>
                <a:spcPct val="150000"/>
              </a:lnSpc>
              <a:spcBef>
                <a:spcPts val="0"/>
              </a:spcBef>
              <a:buBlip>
                <a:blip r:embed="rId3"/>
              </a:buBlip>
              <a:tabLst>
                <a:tab pos="49213" algn="l"/>
              </a:tabLst>
            </a:pPr>
            <a:r>
              <a:rPr lang="en-US" sz="2000" dirty="0">
                <a:solidFill>
                  <a:srgbClr val="7A6E67"/>
                </a:solidFill>
                <a:latin typeface="ITC Berkeley Oldstyle Medium"/>
                <a:ea typeface="ＭＳ Ｐゴシック"/>
              </a:rPr>
              <a:t>Other relevant agricultural production data</a:t>
            </a:r>
          </a:p>
          <a:p>
            <a:pPr marL="685800" lvl="1" eaLnBrk="0" hangingPunct="0">
              <a:lnSpc>
                <a:spcPct val="150000"/>
              </a:lnSpc>
              <a:spcBef>
                <a:spcPts val="0"/>
              </a:spcBef>
              <a:buBlip>
                <a:blip r:embed="rId3"/>
              </a:buBlip>
              <a:tabLst>
                <a:tab pos="49213" algn="l"/>
              </a:tabLst>
            </a:pPr>
            <a:r>
              <a:rPr lang="en-US" sz="1600" dirty="0">
                <a:solidFill>
                  <a:srgbClr val="7A6E67"/>
                </a:solidFill>
                <a:latin typeface="ITC Berkeley Oldstyle Medium"/>
                <a:ea typeface="ＭＳ Ｐゴシック"/>
              </a:rPr>
              <a:t>Location of ethanol plants, etc.</a:t>
            </a:r>
          </a:p>
          <a:p>
            <a:pPr marL="285750" indent="-285750" eaLnBrk="0" hangingPunct="0">
              <a:lnSpc>
                <a:spcPct val="150000"/>
              </a:lnSpc>
              <a:spcBef>
                <a:spcPts val="0"/>
              </a:spcBef>
              <a:buBlip>
                <a:blip r:embed="rId3"/>
              </a:buBlip>
              <a:tabLst>
                <a:tab pos="49213" algn="l"/>
              </a:tabLst>
            </a:pPr>
            <a:endParaRPr lang="en-US" sz="2000" dirty="0">
              <a:solidFill>
                <a:srgbClr val="7A6E67"/>
              </a:solidFill>
              <a:latin typeface="ITC Berkeley Oldstyle Medium"/>
              <a:ea typeface="ＭＳ Ｐゴシック"/>
            </a:endParaRPr>
          </a:p>
          <a:p>
            <a:pPr marL="285750" indent="-285750" eaLnBrk="0" hangingPunct="0">
              <a:lnSpc>
                <a:spcPct val="150000"/>
              </a:lnSpc>
              <a:spcBef>
                <a:spcPts val="0"/>
              </a:spcBef>
              <a:buBlip>
                <a:blip r:embed="rId3"/>
              </a:buBlip>
              <a:tabLst>
                <a:tab pos="49213" algn="l"/>
              </a:tabLst>
            </a:pPr>
            <a:r>
              <a:rPr lang="en-US" sz="2000" dirty="0">
                <a:solidFill>
                  <a:srgbClr val="7A6E67"/>
                </a:solidFill>
                <a:latin typeface="ITC Berkeley Oldstyle Medium"/>
                <a:ea typeface="ＭＳ Ｐゴシック"/>
              </a:rPr>
              <a:t>Specific Point Data</a:t>
            </a:r>
          </a:p>
          <a:p>
            <a:pPr marL="685800" lvl="1" eaLnBrk="0" hangingPunct="0">
              <a:lnSpc>
                <a:spcPct val="150000"/>
              </a:lnSpc>
              <a:spcBef>
                <a:spcPts val="0"/>
              </a:spcBef>
              <a:buBlip>
                <a:blip r:embed="rId3"/>
              </a:buBlip>
              <a:tabLst>
                <a:tab pos="49213" algn="l"/>
              </a:tabLst>
            </a:pPr>
            <a:r>
              <a:rPr lang="en-US" sz="1600" dirty="0">
                <a:solidFill>
                  <a:srgbClr val="7A6E67"/>
                </a:solidFill>
                <a:latin typeface="ITC Berkeley Oldstyle Medium"/>
                <a:ea typeface="ＭＳ Ｐゴシック"/>
              </a:rPr>
              <a:t>Local food production systems</a:t>
            </a:r>
          </a:p>
          <a:p>
            <a:pPr marL="685800" lvl="1" eaLnBrk="0" hangingPunct="0">
              <a:lnSpc>
                <a:spcPct val="150000"/>
              </a:lnSpc>
              <a:spcBef>
                <a:spcPts val="0"/>
              </a:spcBef>
              <a:buBlip>
                <a:blip r:embed="rId3"/>
              </a:buBlip>
              <a:tabLst>
                <a:tab pos="49213" algn="l"/>
              </a:tabLst>
            </a:pPr>
            <a:r>
              <a:rPr lang="en-US" sz="1600" dirty="0">
                <a:solidFill>
                  <a:srgbClr val="7A6E67"/>
                </a:solidFill>
                <a:latin typeface="ITC Berkeley Oldstyle Medium"/>
                <a:ea typeface="ＭＳ Ｐゴシック"/>
              </a:rPr>
              <a:t>Food banks, farmers markets</a:t>
            </a:r>
          </a:p>
          <a:p>
            <a:pPr marL="685800" lvl="1" eaLnBrk="0" hangingPunct="0">
              <a:lnSpc>
                <a:spcPct val="150000"/>
              </a:lnSpc>
              <a:spcBef>
                <a:spcPts val="0"/>
              </a:spcBef>
              <a:buBlip>
                <a:blip r:embed="rId3"/>
              </a:buBlip>
              <a:tabLst>
                <a:tab pos="49213" algn="l"/>
              </a:tabLst>
            </a:pPr>
            <a:r>
              <a:rPr lang="en-US" sz="1600" dirty="0">
                <a:solidFill>
                  <a:srgbClr val="7A6E67"/>
                </a:solidFill>
                <a:latin typeface="ITC Berkeley Oldstyle Medium"/>
                <a:ea typeface="ＭＳ Ｐゴシック"/>
              </a:rPr>
              <a:t>Other relevant agricultural or food access data</a:t>
            </a:r>
            <a:endParaRPr lang="en-US" sz="2000" dirty="0">
              <a:solidFill>
                <a:srgbClr val="7A6E67"/>
              </a:solidFill>
              <a:latin typeface="ITC Berkeley Oldstyle Medium"/>
              <a:ea typeface="ＭＳ Ｐゴシック"/>
            </a:endParaRPr>
          </a:p>
          <a:p>
            <a:pPr marL="0" indent="0" eaLnBrk="0" hangingPunct="0">
              <a:lnSpc>
                <a:spcPct val="150000"/>
              </a:lnSpc>
              <a:spcBef>
                <a:spcPts val="0"/>
              </a:spcBef>
              <a:buNone/>
            </a:pPr>
            <a:endParaRPr lang="en-US" sz="2000" dirty="0">
              <a:solidFill>
                <a:srgbClr val="7A6E67"/>
              </a:solidFill>
              <a:latin typeface="ITC Berkeley Oldstyle Medium"/>
              <a:ea typeface="ＭＳ Ｐゴシック"/>
            </a:endParaRPr>
          </a:p>
        </p:txBody>
      </p:sp>
    </p:spTree>
    <p:extLst>
      <p:ext uri="{BB962C8B-B14F-4D97-AF65-F5344CB8AC3E}">
        <p14:creationId xmlns:p14="http://schemas.microsoft.com/office/powerpoint/2010/main" val="392842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werPoin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Univers 67 CondensedBold"/>
        <a:ea typeface=""/>
        <a:cs typeface=""/>
      </a:majorFont>
      <a:minorFont>
        <a:latin typeface="Univers 67 Condensed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WithNumbers_2A" id="{26A4DF8B-2ED5-1147-8FA3-787E008C2CE2}" vid="{8D23465F-27DC-C24E-BABD-4541439876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1858</TotalTime>
  <Words>543</Words>
  <Application>Microsoft Office PowerPoint</Application>
  <PresentationFormat>On-screen Show (4:3)</PresentationFormat>
  <Paragraphs>113</Paragraphs>
  <Slides>12</Slides>
  <Notes>11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vt:i4>
      </vt:variant>
    </vt:vector>
  </HeadingPairs>
  <TitlesOfParts>
    <vt:vector size="26" baseType="lpstr">
      <vt:lpstr>ＭＳ Ｐゴシック</vt:lpstr>
      <vt:lpstr>Arial</vt:lpstr>
      <vt:lpstr>Calibri</vt:lpstr>
      <vt:lpstr>Geneva</vt:lpstr>
      <vt:lpstr>Gotham Book</vt:lpstr>
      <vt:lpstr>Gotham-Bold</vt:lpstr>
      <vt:lpstr>ITC Berkeley Oldstyle Book</vt:lpstr>
      <vt:lpstr>ITC Berkeley Oldstyle Medium</vt:lpstr>
      <vt:lpstr>Times</vt:lpstr>
      <vt:lpstr>Times New Roman</vt:lpstr>
      <vt:lpstr>Univers 57 Condensed</vt:lpstr>
      <vt:lpstr>Univers 67 CondensedBold</vt:lpstr>
      <vt:lpstr>Univers 75 Black</vt:lpstr>
      <vt:lpstr>PowerPoint</vt:lpstr>
      <vt:lpstr>PowerPoint Presentation</vt:lpstr>
      <vt:lpstr>PowerPoint Presentation</vt:lpstr>
      <vt:lpstr>PowerPoint Presentation</vt:lpstr>
      <vt:lpstr>PowerPoint Presentation</vt:lpstr>
      <vt:lpstr>PowerPoint Presentation</vt:lpstr>
      <vt:lpstr>PowerPoint Presentation</vt:lpstr>
      <vt:lpstr>Objectives</vt:lpstr>
      <vt:lpstr>PowerPoint Presentation</vt:lpstr>
      <vt:lpstr>PowerPoint Presentation</vt:lpstr>
      <vt:lpstr>PowerPoint Presentation</vt:lpstr>
      <vt:lpstr>Future Steps</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Angelos Lagoudakis</dc:creator>
  <cp:keywords/>
  <dc:description/>
  <cp:lastModifiedBy>Lidtke, Cynthia D [IMSE]</cp:lastModifiedBy>
  <cp:revision>15</cp:revision>
  <dcterms:created xsi:type="dcterms:W3CDTF">2021-09-13T21:40:55Z</dcterms:created>
  <dcterms:modified xsi:type="dcterms:W3CDTF">2024-01-11T15:55:16Z</dcterms:modified>
  <cp:category/>
</cp:coreProperties>
</file>