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ton, Maggie N [BEI]" initials="NMN[" lastIdx="10" clrIdx="0">
    <p:extLst>
      <p:ext uri="{19B8F6BF-5375-455C-9EA6-DF929625EA0E}">
        <p15:presenceInfo xmlns:p15="http://schemas.microsoft.com/office/powerpoint/2012/main" userId="S::norton@iastate.edu::4c637d8f-5bff-4ae3-a09f-8dee818c69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C4C"/>
    <a:srgbClr val="3E4827"/>
    <a:srgbClr val="003D4C"/>
    <a:srgbClr val="7C2529"/>
    <a:srgbClr val="4472C4"/>
    <a:srgbClr val="E5EBED"/>
    <a:srgbClr val="548235"/>
    <a:srgbClr val="F2E9E9"/>
    <a:srgbClr val="E3E4E9"/>
    <a:srgbClr val="E4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18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'LCA Flow Diagram'!$M$30</c:f>
              <c:strCache>
                <c:ptCount val="1"/>
                <c:pt idx="0">
                  <c:v>1 Stage AD</c:v>
                </c:pt>
              </c:strCache>
            </c:strRef>
          </c:tx>
          <c:spPr>
            <a:solidFill>
              <a:srgbClr val="7C25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'LCA Flow Diagram'!$L$31:$L$34</c:f>
              <c:strCache>
                <c:ptCount val="4"/>
                <c:pt idx="0">
                  <c:v>Open Lagoon</c:v>
                </c:pt>
                <c:pt idx="1">
                  <c:v>Deep Pit</c:v>
                </c:pt>
                <c:pt idx="2">
                  <c:v>Covered Lagoon</c:v>
                </c:pt>
                <c:pt idx="3">
                  <c:v>Covered Deep Pit</c:v>
                </c:pt>
              </c:strCache>
            </c:strRef>
          </c:cat>
          <c:val>
            <c:numRef>
              <c:f>'LCA Flow Diagram'!$M$31:$M$34</c:f>
              <c:numCache>
                <c:formatCode>0.0</c:formatCode>
                <c:ptCount val="4"/>
                <c:pt idx="0">
                  <c:v>6.5179999999999998</c:v>
                </c:pt>
                <c:pt idx="1">
                  <c:v>-6.5140000000000002</c:v>
                </c:pt>
                <c:pt idx="2">
                  <c:v>-16.398</c:v>
                </c:pt>
                <c:pt idx="3">
                  <c:v>-16.911999999999999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0-4A25-80B4-A50354A3A207}"/>
            </c:ext>
          </c:extLst>
        </c:ser>
        <c:ser>
          <c:idx val="1"/>
          <c:order val="1"/>
          <c:tx>
            <c:strRef>
              <c:f>'LCA Flow Diagram'!$N$30</c:f>
              <c:strCache>
                <c:ptCount val="1"/>
                <c:pt idx="0">
                  <c:v>2 Stage 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567499395059251E-2"/>
                  <c:y val="1.115769812928860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A7D-40DB-9986-807A1418BF0B}"/>
                </c:ext>
              </c:extLst>
            </c:dLbl>
            <c:dLbl>
              <c:idx val="3"/>
              <c:layout>
                <c:manualLayout>
                  <c:x val="1.1567499395059251E-2"/>
                  <c:y val="1.115769812928860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7D-40DB-9986-807A1418B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'LCA Flow Diagram'!$L$31:$L$34</c:f>
              <c:strCache>
                <c:ptCount val="4"/>
                <c:pt idx="0">
                  <c:v>Open Lagoon</c:v>
                </c:pt>
                <c:pt idx="1">
                  <c:v>Deep Pit</c:v>
                </c:pt>
                <c:pt idx="2">
                  <c:v>Covered Lagoon</c:v>
                </c:pt>
                <c:pt idx="3">
                  <c:v>Covered Deep Pit</c:v>
                </c:pt>
              </c:strCache>
            </c:strRef>
          </c:cat>
          <c:val>
            <c:numRef>
              <c:f>'LCA Flow Diagram'!$N$31:$N$34</c:f>
              <c:numCache>
                <c:formatCode>0.0</c:formatCode>
                <c:ptCount val="4"/>
                <c:pt idx="0">
                  <c:v>-6.077</c:v>
                </c:pt>
                <c:pt idx="1">
                  <c:v>-9.7759999999999998</c:v>
                </c:pt>
                <c:pt idx="2">
                  <c:v>-13.622999999999999</c:v>
                </c:pt>
                <c:pt idx="3">
                  <c:v>-13.622999999999999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0-4A25-80B4-A50354A3A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644079"/>
        <c:axId val="709087999"/>
      </c:barChart>
      <c:catAx>
        <c:axId val="3764407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87999"/>
        <c:crosses val="autoZero"/>
        <c:auto val="1"/>
        <c:lblAlgn val="ctr"/>
        <c:lblOffset val="0"/>
        <c:noMultiLvlLbl val="0"/>
      </c:catAx>
      <c:valAx>
        <c:axId val="709087999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</a:rPr>
                  <a:t>GWP (kgCO2e/MMBTU)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440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379196292570898"/>
          <c:y val="8.0635627141362326E-2"/>
          <c:w val="0.29582923334803812"/>
          <c:h val="0.177651744453511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5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9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6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AAE1-EE0B-4604-9A98-C32A4BB5D0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D1F9-97D6-4B94-B487-F1DB335D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49C4C"/>
            </a:gs>
            <a:gs pos="16000">
              <a:schemeClr val="bg1"/>
            </a:gs>
            <a:gs pos="82000">
              <a:schemeClr val="bg1"/>
            </a:gs>
            <a:gs pos="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Rectangle: Rounded Corners 1331">
            <a:extLst>
              <a:ext uri="{FF2B5EF4-FFF2-40B4-BE49-F238E27FC236}">
                <a16:creationId xmlns:a16="http://schemas.microsoft.com/office/drawing/2014/main" id="{DCF37EAE-A3ED-823F-5898-E35A72C897D0}"/>
              </a:ext>
            </a:extLst>
          </p:cNvPr>
          <p:cNvSpPr/>
          <p:nvPr/>
        </p:nvSpPr>
        <p:spPr>
          <a:xfrm>
            <a:off x="15044918" y="26482549"/>
            <a:ext cx="6995494" cy="5056670"/>
          </a:xfrm>
          <a:prstGeom prst="roundRect">
            <a:avLst>
              <a:gd name="adj" fmla="val 10437"/>
            </a:avLst>
          </a:prstGeom>
          <a:solidFill>
            <a:srgbClr val="7C2529">
              <a:alpha val="10000"/>
            </a:srgbClr>
          </a:solidFill>
          <a:ln>
            <a:solidFill>
              <a:srgbClr val="7C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aphic 7">
            <a:extLst>
              <a:ext uri="{FF2B5EF4-FFF2-40B4-BE49-F238E27FC236}">
                <a16:creationId xmlns:a16="http://schemas.microsoft.com/office/drawing/2014/main" id="{F5A538C8-454B-42A8-DC54-C6B96739EE49}"/>
              </a:ext>
            </a:extLst>
          </p:cNvPr>
          <p:cNvGrpSpPr/>
          <p:nvPr/>
        </p:nvGrpSpPr>
        <p:grpSpPr>
          <a:xfrm>
            <a:off x="29690395" y="13611279"/>
            <a:ext cx="6071252" cy="6047560"/>
            <a:chOff x="30516186" y="14604283"/>
            <a:chExt cx="4386262" cy="438626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53C48A8-7B5C-9A0E-D691-5033C3884CBB}"/>
                </a:ext>
              </a:extLst>
            </p:cNvPr>
            <p:cNvSpPr/>
            <p:nvPr/>
          </p:nvSpPr>
          <p:spPr>
            <a:xfrm>
              <a:off x="30520948" y="14609045"/>
              <a:ext cx="4381500" cy="4381500"/>
            </a:xfrm>
            <a:custGeom>
              <a:avLst/>
              <a:gdLst>
                <a:gd name="connsiteX0" fmla="*/ 0 w 4381500"/>
                <a:gd name="connsiteY0" fmla="*/ 0 h 4381500"/>
                <a:gd name="connsiteX1" fmla="*/ 4381500 w 4381500"/>
                <a:gd name="connsiteY1" fmla="*/ 0 h 4381500"/>
                <a:gd name="connsiteX2" fmla="*/ 4381500 w 4381500"/>
                <a:gd name="connsiteY2" fmla="*/ 4381500 h 4381500"/>
                <a:gd name="connsiteX3" fmla="*/ 0 w 4381500"/>
                <a:gd name="connsiteY3" fmla="*/ 438150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0" h="4381500">
                  <a:moveTo>
                    <a:pt x="0" y="0"/>
                  </a:moveTo>
                  <a:lnTo>
                    <a:pt x="4381500" y="0"/>
                  </a:lnTo>
                  <a:lnTo>
                    <a:pt x="4381500" y="4381500"/>
                  </a:lnTo>
                  <a:lnTo>
                    <a:pt x="0" y="43815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4828F6-19B9-C208-C8D9-8E089F5BC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16186" y="14604283"/>
              <a:ext cx="4381500" cy="4381500"/>
            </a:xfrm>
            <a:custGeom>
              <a:avLst/>
              <a:gdLst>
                <a:gd name="connsiteX0" fmla="*/ 0 w 4381500"/>
                <a:gd name="connsiteY0" fmla="*/ 0 h 4381500"/>
                <a:gd name="connsiteX1" fmla="*/ 4381500 w 4381500"/>
                <a:gd name="connsiteY1" fmla="*/ 0 h 4381500"/>
                <a:gd name="connsiteX2" fmla="*/ 4381500 w 4381500"/>
                <a:gd name="connsiteY2" fmla="*/ 4381500 h 4381500"/>
                <a:gd name="connsiteX3" fmla="*/ 0 w 4381500"/>
                <a:gd name="connsiteY3" fmla="*/ 438150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0" h="4381500">
                  <a:moveTo>
                    <a:pt x="0" y="0"/>
                  </a:moveTo>
                  <a:lnTo>
                    <a:pt x="4381500" y="0"/>
                  </a:lnTo>
                  <a:lnTo>
                    <a:pt x="4381500" y="4381500"/>
                  </a:lnTo>
                  <a:lnTo>
                    <a:pt x="0" y="4381500"/>
                  </a:lnTo>
                  <a:close/>
                </a:path>
              </a:pathLst>
            </a:custGeom>
          </p:spPr>
        </p:pic>
      </p:grpSp>
      <p:sp>
        <p:nvSpPr>
          <p:cNvPr id="1333" name="TextBox 1332">
            <a:extLst>
              <a:ext uri="{FF2B5EF4-FFF2-40B4-BE49-F238E27FC236}">
                <a16:creationId xmlns:a16="http://schemas.microsoft.com/office/drawing/2014/main" id="{256256B8-F2D1-331D-AC72-E6E8D437D912}"/>
              </a:ext>
            </a:extLst>
          </p:cNvPr>
          <p:cNvSpPr txBox="1"/>
          <p:nvPr/>
        </p:nvSpPr>
        <p:spPr>
          <a:xfrm>
            <a:off x="15069136" y="26529443"/>
            <a:ext cx="6971275" cy="49398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this result in the expansion of CAFOs?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 can integrate a variety of feedstocks. Incorporation of grasses is not synonymous with CAFO facilities.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 model assumes manure is purchased off-site (community digester).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0" name="Graphic 1354">
            <a:extLst>
              <a:ext uri="{FF2B5EF4-FFF2-40B4-BE49-F238E27FC236}">
                <a16:creationId xmlns:a16="http://schemas.microsoft.com/office/drawing/2014/main" id="{5C2F241E-2CC4-DC60-6FB8-46B667775F0E}"/>
              </a:ext>
            </a:extLst>
          </p:cNvPr>
          <p:cNvGrpSpPr/>
          <p:nvPr/>
        </p:nvGrpSpPr>
        <p:grpSpPr>
          <a:xfrm>
            <a:off x="12971509" y="18660159"/>
            <a:ext cx="8375553" cy="7324722"/>
            <a:chOff x="15119447" y="20538402"/>
            <a:chExt cx="7886799" cy="6782340"/>
          </a:xfrm>
        </p:grpSpPr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CA6A2B98-1D7B-E012-F54A-AA72308EE710}"/>
                </a:ext>
              </a:extLst>
            </p:cNvPr>
            <p:cNvSpPr/>
            <p:nvPr/>
          </p:nvSpPr>
          <p:spPr>
            <a:xfrm>
              <a:off x="15119447" y="20538402"/>
              <a:ext cx="5199982" cy="5199982"/>
            </a:xfrm>
            <a:custGeom>
              <a:avLst/>
              <a:gdLst>
                <a:gd name="connsiteX0" fmla="*/ 0 w 5199982"/>
                <a:gd name="connsiteY0" fmla="*/ 0 h 5199982"/>
                <a:gd name="connsiteX1" fmla="*/ 5199983 w 5199982"/>
                <a:gd name="connsiteY1" fmla="*/ 0 h 5199982"/>
                <a:gd name="connsiteX2" fmla="*/ 5199983 w 5199982"/>
                <a:gd name="connsiteY2" fmla="*/ 5199983 h 5199982"/>
                <a:gd name="connsiteX3" fmla="*/ 0 w 5199982"/>
                <a:gd name="connsiteY3" fmla="*/ 5199983 h 519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9982" h="5199982">
                  <a:moveTo>
                    <a:pt x="0" y="0"/>
                  </a:moveTo>
                  <a:lnTo>
                    <a:pt x="5199983" y="0"/>
                  </a:lnTo>
                  <a:lnTo>
                    <a:pt x="5199983" y="5199983"/>
                  </a:lnTo>
                  <a:lnTo>
                    <a:pt x="0" y="5199983"/>
                  </a:lnTo>
                  <a:close/>
                </a:path>
              </a:pathLst>
            </a:custGeom>
            <a:solidFill>
              <a:srgbClr val="FFFFFF"/>
            </a:solidFill>
            <a:ln w="11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363" name="Picture 1362">
              <a:extLst>
                <a:ext uri="{FF2B5EF4-FFF2-40B4-BE49-F238E27FC236}">
                  <a16:creationId xmlns:a16="http://schemas.microsoft.com/office/drawing/2014/main" id="{0A243B2A-966B-3A8B-B3D1-96341AC6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1994" y="21186491"/>
              <a:ext cx="6134252" cy="6134251"/>
            </a:xfrm>
            <a:custGeom>
              <a:avLst/>
              <a:gdLst>
                <a:gd name="connsiteX0" fmla="*/ 0 w 5199982"/>
                <a:gd name="connsiteY0" fmla="*/ 0 h 5199982"/>
                <a:gd name="connsiteX1" fmla="*/ 5199983 w 5199982"/>
                <a:gd name="connsiteY1" fmla="*/ 0 h 5199982"/>
                <a:gd name="connsiteX2" fmla="*/ 5199983 w 5199982"/>
                <a:gd name="connsiteY2" fmla="*/ 5199983 h 5199982"/>
                <a:gd name="connsiteX3" fmla="*/ 0 w 5199982"/>
                <a:gd name="connsiteY3" fmla="*/ 5199983 h 519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9982" h="5199982">
                  <a:moveTo>
                    <a:pt x="0" y="0"/>
                  </a:moveTo>
                  <a:lnTo>
                    <a:pt x="5199983" y="0"/>
                  </a:lnTo>
                  <a:lnTo>
                    <a:pt x="5199983" y="5199983"/>
                  </a:lnTo>
                  <a:lnTo>
                    <a:pt x="0" y="5199983"/>
                  </a:lnTo>
                  <a:close/>
                </a:path>
              </a:pathLst>
            </a:custGeom>
          </p:spPr>
        </p:pic>
      </p:grpSp>
      <p:sp>
        <p:nvSpPr>
          <p:cNvPr id="1036" name="TextBox 1035">
            <a:extLst>
              <a:ext uri="{FF2B5EF4-FFF2-40B4-BE49-F238E27FC236}">
                <a16:creationId xmlns:a16="http://schemas.microsoft.com/office/drawing/2014/main" id="{C9437F48-3A90-E359-1029-57BF161D5EC1}"/>
              </a:ext>
            </a:extLst>
          </p:cNvPr>
          <p:cNvSpPr txBox="1"/>
          <p:nvPr/>
        </p:nvSpPr>
        <p:spPr>
          <a:xfrm>
            <a:off x="15045165" y="16126484"/>
            <a:ext cx="13931845" cy="3585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RNG selling price set at D3 RIN value ($2.58/RIN).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Digester configuration significantly affects RNG economics for a Grass2Gas system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Shorter retention time was generally more favorable.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33220410-E4A7-2402-202B-E36A607F80F7}"/>
              </a:ext>
            </a:extLst>
          </p:cNvPr>
          <p:cNvSpPr/>
          <p:nvPr/>
        </p:nvSpPr>
        <p:spPr>
          <a:xfrm>
            <a:off x="15004433" y="16419363"/>
            <a:ext cx="14001537" cy="2955316"/>
          </a:xfrm>
          <a:prstGeom prst="roundRect">
            <a:avLst>
              <a:gd name="adj" fmla="val 10437"/>
            </a:avLst>
          </a:prstGeom>
          <a:solidFill>
            <a:srgbClr val="7C2529">
              <a:alpha val="10000"/>
            </a:srgbClr>
          </a:solidFill>
          <a:ln>
            <a:solidFill>
              <a:srgbClr val="7C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E090A4FC-5F56-8AA4-8E04-55D30755C4BE}"/>
              </a:ext>
            </a:extLst>
          </p:cNvPr>
          <p:cNvSpPr/>
          <p:nvPr/>
        </p:nvSpPr>
        <p:spPr>
          <a:xfrm>
            <a:off x="301969" y="26238752"/>
            <a:ext cx="13850106" cy="5655664"/>
          </a:xfrm>
          <a:prstGeom prst="roundRect">
            <a:avLst>
              <a:gd name="adj" fmla="val 10395"/>
            </a:avLst>
          </a:prstGeom>
          <a:solidFill>
            <a:srgbClr val="003D4C">
              <a:alpha val="10000"/>
            </a:srgbClr>
          </a:solidFill>
          <a:ln>
            <a:solidFill>
              <a:srgbClr val="003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6B8AECB-887E-B1BD-05B5-1770F6AD6D7D}"/>
              </a:ext>
            </a:extLst>
          </p:cNvPr>
          <p:cNvSpPr txBox="1"/>
          <p:nvPr/>
        </p:nvSpPr>
        <p:spPr>
          <a:xfrm>
            <a:off x="426563" y="26440258"/>
            <a:ext cx="1387608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Techno-economic Analysis (TEA)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Investigating different AD parameters for 1 vs. 2 stage AD systems to evaluate which scenarios/scales are profitable.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Process model and TEA performed using the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BioSTEAM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library in Python.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Life Cycle Analysis (LCA)</a:t>
            </a: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Spreadsheet-based process model looking at global warming and eutrophication potential.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Compare LCA and TEA results to better understand economic and environmental outcomes for all scenarios.</a:t>
            </a:r>
          </a:p>
        </p:txBody>
      </p: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5154D43C-7785-0766-17A4-E8FBB2389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7534" y="6664047"/>
            <a:ext cx="13560852" cy="9401158"/>
          </a:xfrm>
          <a:prstGeom prst="rect">
            <a:avLst/>
          </a:prstGeom>
        </p:spPr>
      </p:pic>
      <p:grpSp>
        <p:nvGrpSpPr>
          <p:cNvPr id="1370" name="Graphic 1364">
            <a:extLst>
              <a:ext uri="{FF2B5EF4-FFF2-40B4-BE49-F238E27FC236}">
                <a16:creationId xmlns:a16="http://schemas.microsoft.com/office/drawing/2014/main" id="{05A7D231-BAA9-BDB5-FFE1-3E2A1B963671}"/>
              </a:ext>
            </a:extLst>
          </p:cNvPr>
          <p:cNvGrpSpPr/>
          <p:nvPr/>
        </p:nvGrpSpPr>
        <p:grpSpPr>
          <a:xfrm>
            <a:off x="22105221" y="25050282"/>
            <a:ext cx="6978331" cy="6624805"/>
            <a:chOff x="22781034" y="25603843"/>
            <a:chExt cx="4710112" cy="4157662"/>
          </a:xfrm>
        </p:grpSpPr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B93EADCF-4769-F947-25C3-38AAC6023D7E}"/>
                </a:ext>
              </a:extLst>
            </p:cNvPr>
            <p:cNvSpPr/>
            <p:nvPr/>
          </p:nvSpPr>
          <p:spPr>
            <a:xfrm>
              <a:off x="22785796" y="25608605"/>
              <a:ext cx="4705350" cy="4152900"/>
            </a:xfrm>
            <a:custGeom>
              <a:avLst/>
              <a:gdLst>
                <a:gd name="connsiteX0" fmla="*/ 0 w 4705350"/>
                <a:gd name="connsiteY0" fmla="*/ 0 h 4152900"/>
                <a:gd name="connsiteX1" fmla="*/ 4705350 w 4705350"/>
                <a:gd name="connsiteY1" fmla="*/ 0 h 4152900"/>
                <a:gd name="connsiteX2" fmla="*/ 4705350 w 4705350"/>
                <a:gd name="connsiteY2" fmla="*/ 4152900 h 4152900"/>
                <a:gd name="connsiteX3" fmla="*/ 0 w 4705350"/>
                <a:gd name="connsiteY3" fmla="*/ 415290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350" h="4152900">
                  <a:moveTo>
                    <a:pt x="0" y="0"/>
                  </a:moveTo>
                  <a:lnTo>
                    <a:pt x="4705350" y="0"/>
                  </a:lnTo>
                  <a:lnTo>
                    <a:pt x="4705350" y="4152900"/>
                  </a:lnTo>
                  <a:lnTo>
                    <a:pt x="0" y="41529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373" name="Picture 1372">
              <a:extLst>
                <a:ext uri="{FF2B5EF4-FFF2-40B4-BE49-F238E27FC236}">
                  <a16:creationId xmlns:a16="http://schemas.microsoft.com/office/drawing/2014/main" id="{373E14E4-B8B4-9F43-264A-5907AD835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81034" y="25603843"/>
              <a:ext cx="4705350" cy="4152900"/>
            </a:xfrm>
            <a:custGeom>
              <a:avLst/>
              <a:gdLst>
                <a:gd name="connsiteX0" fmla="*/ 0 w 4705350"/>
                <a:gd name="connsiteY0" fmla="*/ 0 h 4152900"/>
                <a:gd name="connsiteX1" fmla="*/ 4705350 w 4705350"/>
                <a:gd name="connsiteY1" fmla="*/ 0 h 4152900"/>
                <a:gd name="connsiteX2" fmla="*/ 4705350 w 4705350"/>
                <a:gd name="connsiteY2" fmla="*/ 4152900 h 4152900"/>
                <a:gd name="connsiteX3" fmla="*/ 0 w 4705350"/>
                <a:gd name="connsiteY3" fmla="*/ 415290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350" h="4152900">
                  <a:moveTo>
                    <a:pt x="0" y="0"/>
                  </a:moveTo>
                  <a:lnTo>
                    <a:pt x="4705350" y="0"/>
                  </a:lnTo>
                  <a:lnTo>
                    <a:pt x="4705350" y="4152900"/>
                  </a:lnTo>
                  <a:lnTo>
                    <a:pt x="0" y="4152900"/>
                  </a:lnTo>
                  <a:close/>
                </a:path>
              </a:pathLst>
            </a:custGeom>
          </p:spPr>
        </p:pic>
      </p:grpSp>
      <p:sp>
        <p:nvSpPr>
          <p:cNvPr id="1349" name="Rectangle: Rounded Corners 1348">
            <a:extLst>
              <a:ext uri="{FF2B5EF4-FFF2-40B4-BE49-F238E27FC236}">
                <a16:creationId xmlns:a16="http://schemas.microsoft.com/office/drawing/2014/main" id="{2978CEBA-CC26-3B22-EB55-0330E05B0CA0}"/>
              </a:ext>
            </a:extLst>
          </p:cNvPr>
          <p:cNvSpPr/>
          <p:nvPr/>
        </p:nvSpPr>
        <p:spPr>
          <a:xfrm>
            <a:off x="29556064" y="19691538"/>
            <a:ext cx="7027842" cy="4794327"/>
          </a:xfrm>
          <a:prstGeom prst="roundRect">
            <a:avLst>
              <a:gd name="adj" fmla="val 10437"/>
            </a:avLst>
          </a:prstGeom>
          <a:solidFill>
            <a:srgbClr val="7C2529">
              <a:alpha val="10000"/>
            </a:srgbClr>
          </a:solidFill>
          <a:ln>
            <a:solidFill>
              <a:srgbClr val="7C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0" name="TextBox 1349">
            <a:extLst>
              <a:ext uri="{FF2B5EF4-FFF2-40B4-BE49-F238E27FC236}">
                <a16:creationId xmlns:a16="http://schemas.microsoft.com/office/drawing/2014/main" id="{66CD829C-FDAF-EFE2-44A3-7213534B2D77}"/>
              </a:ext>
            </a:extLst>
          </p:cNvPr>
          <p:cNvSpPr txBox="1"/>
          <p:nvPr/>
        </p:nvSpPr>
        <p:spPr>
          <a:xfrm>
            <a:off x="29579659" y="19301248"/>
            <a:ext cx="7020737" cy="53707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you have a Grass2Gas system that is both environmentally and economically sustainable?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RNG production can still be carbon negative, but this depends on the</a:t>
            </a:r>
            <a:b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digestate management system.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Demonstrates a need for more field data on digestate emissions.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8" name="Rectangle: Rounded Corners 1337">
            <a:extLst>
              <a:ext uri="{FF2B5EF4-FFF2-40B4-BE49-F238E27FC236}">
                <a16:creationId xmlns:a16="http://schemas.microsoft.com/office/drawing/2014/main" id="{E0AD51C6-466C-66EE-E7E5-14913C90F109}"/>
              </a:ext>
            </a:extLst>
          </p:cNvPr>
          <p:cNvSpPr/>
          <p:nvPr/>
        </p:nvSpPr>
        <p:spPr>
          <a:xfrm>
            <a:off x="36207546" y="14577570"/>
            <a:ext cx="7327142" cy="4794327"/>
          </a:xfrm>
          <a:prstGeom prst="roundRect">
            <a:avLst>
              <a:gd name="adj" fmla="val 10437"/>
            </a:avLst>
          </a:prstGeom>
          <a:solidFill>
            <a:srgbClr val="7C2529">
              <a:alpha val="10000"/>
            </a:srgbClr>
          </a:solidFill>
          <a:ln>
            <a:solidFill>
              <a:srgbClr val="7C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0" name="TextBox 1339">
            <a:extLst>
              <a:ext uri="{FF2B5EF4-FFF2-40B4-BE49-F238E27FC236}">
                <a16:creationId xmlns:a16="http://schemas.microsoft.com/office/drawing/2014/main" id="{77621877-F894-AEB3-0664-8A689D19C4AB}"/>
              </a:ext>
            </a:extLst>
          </p:cNvPr>
          <p:cNvSpPr txBox="1"/>
          <p:nvPr/>
        </p:nvSpPr>
        <p:spPr>
          <a:xfrm>
            <a:off x="36207546" y="14397025"/>
            <a:ext cx="7327142" cy="4847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global warming potential (GWP) of a Grass2Gas system depends heavily on: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Quantity of grass.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Digestate management.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the boundaries tested, RNG can </a:t>
            </a: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produced anywhere between </a:t>
            </a:r>
            <a:br>
              <a:rPr lang="en-US" sz="3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-120 to 10 kgCO2e/MMBTU.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C3D886E-6D94-B203-EB0D-9C94811A9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700" y="467713"/>
            <a:ext cx="3213259" cy="3900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EBACB2-A5B9-980E-383D-AD19B33143A1}"/>
                  </a:ext>
                </a:extLst>
              </p:cNvPr>
              <p:cNvSpPr txBox="1"/>
              <p:nvPr/>
            </p:nvSpPr>
            <p:spPr>
              <a:xfrm>
                <a:off x="2888330" y="723319"/>
                <a:ext cx="37618720" cy="5163598"/>
              </a:xfrm>
              <a:prstGeom prst="rect">
                <a:avLst/>
              </a:prstGeom>
              <a:noFill/>
            </p:spPr>
            <p:txBody>
              <a:bodyPr wrap="square" lIns="0" tIns="184343" rIns="368686" bIns="184343" rtlCol="0">
                <a:spAutoFit/>
              </a:bodyPr>
              <a:lstStyle/>
              <a:p>
                <a:pPr algn="ctr"/>
                <a:r>
                  <a:rPr lang="en-US" sz="9600" b="1" dirty="0"/>
                  <a:t>Can Anaerobic Digestion Fuel Regenerative Agriculture?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𝐄𝐥𝐦𝐢𝐧</m:t>
                        </m:r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𝐑𝐚𝐡𝐢𝐜</m:t>
                        </m:r>
                      </m:e>
                      <m:sup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6000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𝐍𝐢𝐜𝐡𝐨𝐥𝐚𝐬</m:t>
                        </m:r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𝐂𝐚𝐬𝐬𝐚𝐝𝐲</m:t>
                        </m:r>
                      </m:e>
                      <m:sup>
                        <m:r>
                          <a:rPr lang="en-US" sz="6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6000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𝐙𝐡𝐢𝐲𝐨𝐮</m:t>
                        </m:r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𝐖𝐞𝐧</m:t>
                        </m:r>
                      </m:e>
                      <m:sup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6000" b="1" dirty="0"/>
              </a:p>
              <a:p>
                <a:pPr algn="ctr"/>
                <a:endParaRPr lang="en-US" sz="1000" b="1" dirty="0"/>
              </a:p>
              <a:p>
                <a:pPr algn="ctr"/>
                <a:r>
                  <a:rPr lang="en-US" sz="4400" b="1" dirty="0"/>
                  <a:t>Dept. Agricultural and Biosystems Engineering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/>
                  <a:t>, Dept. Biochemistry, Biophysics, and Molecular Biology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/>
                  <a:t>, </a:t>
                </a:r>
              </a:p>
              <a:p>
                <a:pPr algn="ctr"/>
                <a:r>
                  <a:rPr lang="en-US" sz="4400" b="1" dirty="0"/>
                  <a:t>Dept. Food Science and Human Nutrition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/>
                  <a:t>, Iowa State University</a:t>
                </a:r>
              </a:p>
              <a:p>
                <a:pPr algn="ctr"/>
                <a:endParaRPr lang="en-US" sz="5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EBACB2-A5B9-980E-383D-AD19B331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30" y="723319"/>
                <a:ext cx="37618720" cy="5163598"/>
              </a:xfrm>
              <a:prstGeom prst="rect">
                <a:avLst/>
              </a:prstGeom>
              <a:blipFill>
                <a:blip r:embed="rId7"/>
                <a:stretch>
                  <a:fillRect t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0D0F7BC-BC33-D0E3-EAB8-97F3CF3B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" y="615178"/>
            <a:ext cx="4904681" cy="3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79124-2894-9868-ECF9-83744A94AF45}"/>
              </a:ext>
            </a:extLst>
          </p:cNvPr>
          <p:cNvCxnSpPr>
            <a:cxnSpLocks/>
          </p:cNvCxnSpPr>
          <p:nvPr/>
        </p:nvCxnSpPr>
        <p:spPr>
          <a:xfrm flipV="1">
            <a:off x="14630400" y="5569565"/>
            <a:ext cx="0" cy="27236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81AD9236-C832-6C84-2F28-49C6D92FB130}"/>
              </a:ext>
            </a:extLst>
          </p:cNvPr>
          <p:cNvGrpSpPr/>
          <p:nvPr/>
        </p:nvGrpSpPr>
        <p:grpSpPr>
          <a:xfrm>
            <a:off x="336010" y="5172276"/>
            <a:ext cx="13908249" cy="7237576"/>
            <a:chOff x="306513" y="6426325"/>
            <a:chExt cx="13908249" cy="536905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7ECA64-0C3C-BF59-5D9A-73B9CCFCB817}"/>
                </a:ext>
              </a:extLst>
            </p:cNvPr>
            <p:cNvSpPr/>
            <p:nvPr/>
          </p:nvSpPr>
          <p:spPr>
            <a:xfrm>
              <a:off x="306513" y="6775038"/>
              <a:ext cx="13908249" cy="5020346"/>
            </a:xfrm>
            <a:prstGeom prst="roundRect">
              <a:avLst>
                <a:gd name="adj" fmla="val 11417"/>
              </a:avLst>
            </a:prstGeom>
            <a:solidFill>
              <a:srgbClr val="E4D2AE"/>
            </a:solidFill>
            <a:ln>
              <a:solidFill>
                <a:srgbClr val="C49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AA5F713-59B7-2359-BF84-D627D49CF32C}"/>
                </a:ext>
              </a:extLst>
            </p:cNvPr>
            <p:cNvSpPr/>
            <p:nvPr/>
          </p:nvSpPr>
          <p:spPr>
            <a:xfrm>
              <a:off x="958059" y="6426325"/>
              <a:ext cx="4204778" cy="694416"/>
            </a:xfrm>
            <a:prstGeom prst="roundRect">
              <a:avLst/>
            </a:prstGeom>
            <a:solidFill>
              <a:srgbClr val="C49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A57BDF-2623-8EFF-5848-3B312058BAD9}"/>
              </a:ext>
            </a:extLst>
          </p:cNvPr>
          <p:cNvGrpSpPr/>
          <p:nvPr/>
        </p:nvGrpSpPr>
        <p:grpSpPr>
          <a:xfrm>
            <a:off x="307574" y="12845562"/>
            <a:ext cx="13908249" cy="7527840"/>
            <a:chOff x="266010" y="16402339"/>
            <a:chExt cx="13908249" cy="69348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121B505-90D3-13ED-C67A-43D29F15E612}"/>
                </a:ext>
              </a:extLst>
            </p:cNvPr>
            <p:cNvSpPr/>
            <p:nvPr/>
          </p:nvSpPr>
          <p:spPr>
            <a:xfrm>
              <a:off x="266010" y="16820116"/>
              <a:ext cx="13908249" cy="6517052"/>
            </a:xfrm>
            <a:prstGeom prst="roundRect">
              <a:avLst/>
            </a:prstGeom>
            <a:solidFill>
              <a:srgbClr val="003D4C">
                <a:alpha val="10000"/>
              </a:srgbClr>
            </a:solidFill>
            <a:ln>
              <a:solidFill>
                <a:srgbClr val="003D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FDC43D3-24D0-12BB-E22F-C6AF0787034F}"/>
                </a:ext>
              </a:extLst>
            </p:cNvPr>
            <p:cNvSpPr/>
            <p:nvPr/>
          </p:nvSpPr>
          <p:spPr>
            <a:xfrm>
              <a:off x="916494" y="16402339"/>
              <a:ext cx="6871491" cy="842367"/>
            </a:xfrm>
            <a:prstGeom prst="roundRect">
              <a:avLst/>
            </a:prstGeom>
            <a:solidFill>
              <a:srgbClr val="003D4C"/>
            </a:solidFill>
            <a:ln>
              <a:solidFill>
                <a:srgbClr val="003D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Materials and Methods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0EFC6A-7040-1A67-3724-A12CB74F7D72}"/>
              </a:ext>
            </a:extLst>
          </p:cNvPr>
          <p:cNvSpPr txBox="1"/>
          <p:nvPr/>
        </p:nvSpPr>
        <p:spPr>
          <a:xfrm>
            <a:off x="465462" y="6197347"/>
            <a:ext cx="1361324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Current agricultural practices have resulted in significant ecological and environmental harm.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incentivize farmers to implement conservation practices, they must provide some economic return.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Evaluate whether anaerobic digestion (AD) can be used to provide a financial incentive to farmers to replace portions of existing cropland with prairie.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call this system “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Grass2Gas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Evaluate the economic and environmental sustainability of this system.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ABAB8-6269-AB4F-E33A-312E5C40A866}"/>
              </a:ext>
            </a:extLst>
          </p:cNvPr>
          <p:cNvSpPr txBox="1"/>
          <p:nvPr/>
        </p:nvSpPr>
        <p:spPr>
          <a:xfrm>
            <a:off x="509262" y="13891599"/>
            <a:ext cx="1374588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Experimental Modeling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Anaerobic digestion outputs are modeled using response surface methodology.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 conditions are evaluated in semi-continuous reactors under mesophilic conditions (37°C). Reactors are fed a mixture of beef manure and prairie.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Three liquid digestate recirculation rates will be evaluated: 0%, 50%, and 100%.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Modeling Residual Gas Production during Liquid Digestate Storage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Liquid digestate samples (during steady state periods) are evaluated for gas production and nutrient concentration during storage.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Each condition is being measured in batch and in triplicate.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4C1B432C-A803-B7E7-D911-AA0264572C9E}"/>
              </a:ext>
            </a:extLst>
          </p:cNvPr>
          <p:cNvSpPr/>
          <p:nvPr/>
        </p:nvSpPr>
        <p:spPr>
          <a:xfrm>
            <a:off x="16399962" y="5241551"/>
            <a:ext cx="11091275" cy="1026118"/>
          </a:xfrm>
          <a:prstGeom prst="roundRect">
            <a:avLst/>
          </a:prstGeom>
          <a:solidFill>
            <a:srgbClr val="7C2529"/>
          </a:solidFill>
          <a:ln>
            <a:solidFill>
              <a:srgbClr val="7C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Results: Techno-economic Analysis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69F71F2-BEC3-726A-55A0-E7A69290BFEB}"/>
              </a:ext>
            </a:extLst>
          </p:cNvPr>
          <p:cNvGrpSpPr/>
          <p:nvPr/>
        </p:nvGrpSpPr>
        <p:grpSpPr>
          <a:xfrm>
            <a:off x="29587694" y="25334399"/>
            <a:ext cx="14001537" cy="3528746"/>
            <a:chOff x="319010" y="16383070"/>
            <a:chExt cx="13699761" cy="3373168"/>
          </a:xfrm>
        </p:grpSpPr>
        <p:sp>
          <p:nvSpPr>
            <p:cNvPr id="1038" name="Rectangle: Rounded Corners 1037">
              <a:extLst>
                <a:ext uri="{FF2B5EF4-FFF2-40B4-BE49-F238E27FC236}">
                  <a16:creationId xmlns:a16="http://schemas.microsoft.com/office/drawing/2014/main" id="{02F06A53-00EF-AA17-F111-463402471BE8}"/>
                </a:ext>
              </a:extLst>
            </p:cNvPr>
            <p:cNvSpPr/>
            <p:nvPr/>
          </p:nvSpPr>
          <p:spPr>
            <a:xfrm>
              <a:off x="319010" y="16820114"/>
              <a:ext cx="13699761" cy="2936124"/>
            </a:xfrm>
            <a:prstGeom prst="roundRect">
              <a:avLst/>
            </a:prstGeom>
            <a:solidFill>
              <a:srgbClr val="3E4827">
                <a:alpha val="10000"/>
              </a:srgbClr>
            </a:solidFill>
            <a:ln>
              <a:solidFill>
                <a:srgbClr val="3E4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9" name="Rectangle: Rounded Corners 1038">
              <a:extLst>
                <a:ext uri="{FF2B5EF4-FFF2-40B4-BE49-F238E27FC236}">
                  <a16:creationId xmlns:a16="http://schemas.microsoft.com/office/drawing/2014/main" id="{020113ED-9F8F-B22C-0558-59B0ED7F4D6E}"/>
                </a:ext>
              </a:extLst>
            </p:cNvPr>
            <p:cNvSpPr/>
            <p:nvPr/>
          </p:nvSpPr>
          <p:spPr>
            <a:xfrm>
              <a:off x="947960" y="16383070"/>
              <a:ext cx="5698209" cy="874086"/>
            </a:xfrm>
            <a:prstGeom prst="roundRect">
              <a:avLst/>
            </a:prstGeom>
            <a:solidFill>
              <a:srgbClr val="3E4827"/>
            </a:solidFill>
            <a:ln>
              <a:solidFill>
                <a:srgbClr val="3E4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Remaining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9F975F0-E667-5678-C812-97F739CAE284}"/>
              </a:ext>
            </a:extLst>
          </p:cNvPr>
          <p:cNvSpPr txBox="1"/>
          <p:nvPr/>
        </p:nvSpPr>
        <p:spPr>
          <a:xfrm>
            <a:off x="29598639" y="26409880"/>
            <a:ext cx="13984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Continuing data collection on liquid recirculation and higher grass ratios.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Integrating different land use change scenarios into the LCA process model.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LCA results with the GREET model.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88F934-7C4C-8AA6-B377-DB59955BFDC2}"/>
              </a:ext>
            </a:extLst>
          </p:cNvPr>
          <p:cNvGrpSpPr/>
          <p:nvPr/>
        </p:nvGrpSpPr>
        <p:grpSpPr>
          <a:xfrm>
            <a:off x="29889667" y="29081806"/>
            <a:ext cx="22117029" cy="3274275"/>
            <a:chOff x="30171122" y="29033498"/>
            <a:chExt cx="22117029" cy="32742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FB3FD5-1D51-9373-50BE-0883EA4E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171122" y="29033498"/>
              <a:ext cx="4866129" cy="2904137"/>
            </a:xfrm>
            <a:prstGeom prst="rect">
              <a:avLst/>
            </a:prstGeom>
          </p:spPr>
        </p:pic>
        <p:pic>
          <p:nvPicPr>
            <p:cNvPr id="1087" name="Picture 1086" descr="Qr code&#10;&#10;Description automatically generated">
              <a:extLst>
                <a:ext uri="{FF2B5EF4-FFF2-40B4-BE49-F238E27FC236}">
                  <a16:creationId xmlns:a16="http://schemas.microsoft.com/office/drawing/2014/main" id="{E4B33CDE-F334-FEFF-7EE5-F67C9467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9362" y="29108477"/>
              <a:ext cx="2696180" cy="2696180"/>
            </a:xfrm>
            <a:prstGeom prst="rect">
              <a:avLst/>
            </a:prstGeom>
          </p:spPr>
        </p:pic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DEFEC831-201F-4701-CB00-A9E18DCCB9BB}"/>
                </a:ext>
              </a:extLst>
            </p:cNvPr>
            <p:cNvSpPr txBox="1"/>
            <p:nvPr/>
          </p:nvSpPr>
          <p:spPr>
            <a:xfrm>
              <a:off x="36058681" y="31490911"/>
              <a:ext cx="2070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/>
                <a:t>LinkedIn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4363620C-E690-99AB-72B3-CC47A771A9A7}"/>
                </a:ext>
              </a:extLst>
            </p:cNvPr>
            <p:cNvSpPr txBox="1"/>
            <p:nvPr/>
          </p:nvSpPr>
          <p:spPr>
            <a:xfrm>
              <a:off x="30342551" y="31846108"/>
              <a:ext cx="21945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Grant Number: 2020-68012-31824</a:t>
              </a:r>
            </a:p>
          </p:txBody>
        </p:sp>
        <p:pic>
          <p:nvPicPr>
            <p:cNvPr id="1092" name="Picture 1091">
              <a:extLst>
                <a:ext uri="{FF2B5EF4-FFF2-40B4-BE49-F238E27FC236}">
                  <a16:creationId xmlns:a16="http://schemas.microsoft.com/office/drawing/2014/main" id="{918B88FC-D342-5210-40F9-63F270A8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243860" y="29189717"/>
              <a:ext cx="3826889" cy="304542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D176039-5185-687E-C21F-05B762883754}"/>
              </a:ext>
            </a:extLst>
          </p:cNvPr>
          <p:cNvGrpSpPr/>
          <p:nvPr/>
        </p:nvGrpSpPr>
        <p:grpSpPr>
          <a:xfrm>
            <a:off x="509262" y="21108552"/>
            <a:ext cx="6061256" cy="4863377"/>
            <a:chOff x="6426093" y="22235700"/>
            <a:chExt cx="6983738" cy="5425210"/>
          </a:xfrm>
        </p:grpSpPr>
        <p:pic>
          <p:nvPicPr>
            <p:cNvPr id="9" name="Picture 2" descr="Box-Behnken design space for three factors [20]. | Download Scientific  Diagram">
              <a:extLst>
                <a:ext uri="{FF2B5EF4-FFF2-40B4-BE49-F238E27FC236}">
                  <a16:creationId xmlns:a16="http://schemas.microsoft.com/office/drawing/2014/main" id="{A0943126-C70D-5C1E-C2BF-9FEAEBC14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478" y="22235700"/>
              <a:ext cx="6711353" cy="5307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92FFA6-CFE9-0003-6EC8-3822689AD413}"/>
                </a:ext>
              </a:extLst>
            </p:cNvPr>
            <p:cNvSpPr/>
            <p:nvPr/>
          </p:nvSpPr>
          <p:spPr>
            <a:xfrm>
              <a:off x="10185970" y="27175215"/>
              <a:ext cx="3002279" cy="48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</a:rPr>
                <a:t>Grass:Manure</a:t>
              </a:r>
              <a:r>
                <a:rPr lang="en-US" sz="2400" b="1" dirty="0">
                  <a:solidFill>
                    <a:schemeClr val="tx1"/>
                  </a:solidFill>
                </a:rPr>
                <a:t> ratio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CF84AB-E107-9F4A-641A-E7A27F657081}"/>
                </a:ext>
              </a:extLst>
            </p:cNvPr>
            <p:cNvSpPr/>
            <p:nvPr/>
          </p:nvSpPr>
          <p:spPr>
            <a:xfrm rot="1830393">
              <a:off x="6426093" y="26125713"/>
              <a:ext cx="2170560" cy="385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Organic Load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A18F26-1B1B-22E4-3EBD-1E43A9A9790D}"/>
                </a:ext>
              </a:extLst>
            </p:cNvPr>
            <p:cNvSpPr/>
            <p:nvPr/>
          </p:nvSpPr>
          <p:spPr>
            <a:xfrm rot="16200000">
              <a:off x="6055496" y="23686506"/>
              <a:ext cx="2444507" cy="374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Retention time 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8EE91659-B834-7CCE-AEED-881164CE50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4586" y="20683117"/>
            <a:ext cx="5928810" cy="5378630"/>
          </a:xfrm>
          <a:prstGeom prst="rect">
            <a:avLst/>
          </a:prstGeom>
        </p:spPr>
      </p:pic>
      <p:cxnSp>
        <p:nvCxnSpPr>
          <p:cNvPr id="1315" name="Straight Connector 1314">
            <a:extLst>
              <a:ext uri="{FF2B5EF4-FFF2-40B4-BE49-F238E27FC236}">
                <a16:creationId xmlns:a16="http://schemas.microsoft.com/office/drawing/2014/main" id="{22FA8992-FADB-8802-6CD4-B8C7C725CDEB}"/>
              </a:ext>
            </a:extLst>
          </p:cNvPr>
          <p:cNvCxnSpPr>
            <a:cxnSpLocks/>
          </p:cNvCxnSpPr>
          <p:nvPr/>
        </p:nvCxnSpPr>
        <p:spPr>
          <a:xfrm flipV="1">
            <a:off x="29337568" y="5567531"/>
            <a:ext cx="0" cy="27236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21" name="Chart 1320">
            <a:extLst>
              <a:ext uri="{FF2B5EF4-FFF2-40B4-BE49-F238E27FC236}">
                <a16:creationId xmlns:a16="http://schemas.microsoft.com/office/drawing/2014/main" id="{FED0A35B-C81A-805A-2C5D-A70BECD99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625675"/>
              </p:ext>
            </p:extLst>
          </p:nvPr>
        </p:nvGraphicFramePr>
        <p:xfrm>
          <a:off x="36939341" y="20128975"/>
          <a:ext cx="6384434" cy="417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330" name="Rectangle: Rounded Corners 1329">
            <a:extLst>
              <a:ext uri="{FF2B5EF4-FFF2-40B4-BE49-F238E27FC236}">
                <a16:creationId xmlns:a16="http://schemas.microsoft.com/office/drawing/2014/main" id="{D0470C66-645D-B557-4DC3-A194BB381A23}"/>
              </a:ext>
            </a:extLst>
          </p:cNvPr>
          <p:cNvSpPr/>
          <p:nvPr/>
        </p:nvSpPr>
        <p:spPr>
          <a:xfrm>
            <a:off x="21541337" y="20239458"/>
            <a:ext cx="7407498" cy="4338872"/>
          </a:xfrm>
          <a:prstGeom prst="roundRect">
            <a:avLst>
              <a:gd name="adj" fmla="val 10437"/>
            </a:avLst>
          </a:prstGeom>
          <a:solidFill>
            <a:srgbClr val="7C2529">
              <a:alpha val="10000"/>
            </a:srgbClr>
          </a:solidFill>
          <a:ln>
            <a:solidFill>
              <a:srgbClr val="7C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" name="TextBox 1330">
            <a:extLst>
              <a:ext uri="{FF2B5EF4-FFF2-40B4-BE49-F238E27FC236}">
                <a16:creationId xmlns:a16="http://schemas.microsoft.com/office/drawing/2014/main" id="{3AC5D2BD-3B51-B7B6-FC75-3CABB6D6C6C4}"/>
              </a:ext>
            </a:extLst>
          </p:cNvPr>
          <p:cNvSpPr txBox="1"/>
          <p:nvPr/>
        </p:nvSpPr>
        <p:spPr>
          <a:xfrm>
            <a:off x="21565557" y="20532553"/>
            <a:ext cx="7407498" cy="3585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RNG provide farmers with a financial incentive to grow prairie?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RNG can be profitable with prairie feedstock costs up to $150/Mg.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Approximately $500 - $700/acre in revenue to farmers.</a:t>
            </a:r>
          </a:p>
        </p:txBody>
      </p:sp>
      <p:sp>
        <p:nvSpPr>
          <p:cNvPr id="1339" name="Rectangle: Rounded Corners 1338">
            <a:extLst>
              <a:ext uri="{FF2B5EF4-FFF2-40B4-BE49-F238E27FC236}">
                <a16:creationId xmlns:a16="http://schemas.microsoft.com/office/drawing/2014/main" id="{0CC3E838-3ECA-9AE0-1D48-E7EFA2CB55D3}"/>
              </a:ext>
            </a:extLst>
          </p:cNvPr>
          <p:cNvSpPr/>
          <p:nvPr/>
        </p:nvSpPr>
        <p:spPr>
          <a:xfrm>
            <a:off x="31601856" y="5193126"/>
            <a:ext cx="9964099" cy="1026119"/>
          </a:xfrm>
          <a:prstGeom prst="roundRect">
            <a:avLst/>
          </a:prstGeom>
          <a:solidFill>
            <a:srgbClr val="7C2529"/>
          </a:solidFill>
          <a:ln>
            <a:solidFill>
              <a:srgbClr val="7C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Results: Life-cycle Assessment</a:t>
            </a:r>
          </a:p>
        </p:txBody>
      </p:sp>
      <p:sp>
        <p:nvSpPr>
          <p:cNvPr id="1351" name="TextBox 1350">
            <a:extLst>
              <a:ext uri="{FF2B5EF4-FFF2-40B4-BE49-F238E27FC236}">
                <a16:creationId xmlns:a16="http://schemas.microsoft.com/office/drawing/2014/main" id="{D5EE4AE8-E911-D0F1-96F9-DB4EA60212D1}"/>
              </a:ext>
            </a:extLst>
          </p:cNvPr>
          <p:cNvSpPr txBox="1"/>
          <p:nvPr/>
        </p:nvSpPr>
        <p:spPr>
          <a:xfrm>
            <a:off x="36749797" y="24443985"/>
            <a:ext cx="72508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 parameters set for maximum allowable purchasing price of prairie feedstock.</a:t>
            </a:r>
          </a:p>
        </p:txBody>
      </p:sp>
      <p:pic>
        <p:nvPicPr>
          <p:cNvPr id="1353" name="Picture 1352">
            <a:extLst>
              <a:ext uri="{FF2B5EF4-FFF2-40B4-BE49-F238E27FC236}">
                <a16:creationId xmlns:a16="http://schemas.microsoft.com/office/drawing/2014/main" id="{CF54ECA1-9208-28F4-B999-86116A30A6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31448" y="6728694"/>
            <a:ext cx="13168528" cy="70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3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36787</TotalTime>
  <Words>570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Rahic, Elmin [A B E]</dc:creator>
  <cp:lastModifiedBy>Lidtke, Cynthia D [IMSE]</cp:lastModifiedBy>
  <cp:revision>175</cp:revision>
  <dcterms:created xsi:type="dcterms:W3CDTF">2022-11-22T18:29:23Z</dcterms:created>
  <dcterms:modified xsi:type="dcterms:W3CDTF">2023-12-18T22:38:42Z</dcterms:modified>
</cp:coreProperties>
</file>