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0_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43073638" cy="32100838"/>
  <p:custDataLst>
    <p:tags r:id="rId4"/>
  </p:custDataLst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+mn-ea"/>
        <a:cs typeface="+mn-cs"/>
      </a:defRPr>
    </a:lvl1pPr>
    <a:lvl2pPr marL="380970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+mn-ea"/>
        <a:cs typeface="+mn-cs"/>
      </a:defRPr>
    </a:lvl2pPr>
    <a:lvl3pPr marL="761939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+mn-ea"/>
        <a:cs typeface="+mn-cs"/>
      </a:defRPr>
    </a:lvl3pPr>
    <a:lvl4pPr marL="1142908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+mn-ea"/>
        <a:cs typeface="+mn-cs"/>
      </a:defRPr>
    </a:lvl4pPr>
    <a:lvl5pPr marL="1523876" algn="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charset="0"/>
        <a:ea typeface="+mn-ea"/>
        <a:cs typeface="+mn-cs"/>
      </a:defRPr>
    </a:lvl5pPr>
    <a:lvl6pPr marL="1904846" algn="l" defTabSz="761939" rtl="0" eaLnBrk="1" latinLnBrk="0" hangingPunct="1">
      <a:defRPr sz="2000" kern="1200">
        <a:solidFill>
          <a:schemeClr val="tx1"/>
        </a:solidFill>
        <a:latin typeface="Times" charset="0"/>
        <a:ea typeface="+mn-ea"/>
        <a:cs typeface="+mn-cs"/>
      </a:defRPr>
    </a:lvl6pPr>
    <a:lvl7pPr marL="2285816" algn="l" defTabSz="761939" rtl="0" eaLnBrk="1" latinLnBrk="0" hangingPunct="1">
      <a:defRPr sz="2000" kern="1200">
        <a:solidFill>
          <a:schemeClr val="tx1"/>
        </a:solidFill>
        <a:latin typeface="Times" charset="0"/>
        <a:ea typeface="+mn-ea"/>
        <a:cs typeface="+mn-cs"/>
      </a:defRPr>
    </a:lvl7pPr>
    <a:lvl8pPr marL="2666784" algn="l" defTabSz="761939" rtl="0" eaLnBrk="1" latinLnBrk="0" hangingPunct="1">
      <a:defRPr sz="2000" kern="1200">
        <a:solidFill>
          <a:schemeClr val="tx1"/>
        </a:solidFill>
        <a:latin typeface="Times" charset="0"/>
        <a:ea typeface="+mn-ea"/>
        <a:cs typeface="+mn-cs"/>
      </a:defRPr>
    </a:lvl8pPr>
    <a:lvl9pPr marL="3047754" algn="l" defTabSz="761939" rtl="0" eaLnBrk="1" latinLnBrk="0" hangingPunct="1">
      <a:defRPr sz="20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FA12FA-5B8A-8094-8C93-08B798EF14B8}" name="Liu, Lu [CCE E]" initials="LL[E" userId="S::luliu@iastate.edu::9c0a621f-ae41-400a-bef4-4c9ba2649b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A512"/>
    <a:srgbClr val="FFFFFF"/>
    <a:srgbClr val="C8102E"/>
    <a:srgbClr val="524727"/>
    <a:srgbClr val="52472B"/>
    <a:srgbClr val="CAC7A7"/>
    <a:srgbClr val="4C452B"/>
    <a:srgbClr val="D2D0CA"/>
    <a:srgbClr val="B31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48" autoAdjust="0"/>
    <p:restoredTop sz="89777" autoAdjust="0"/>
  </p:normalViewPr>
  <p:slideViewPr>
    <p:cSldViewPr>
      <p:cViewPr varScale="1">
        <p:scale>
          <a:sx n="23" d="100"/>
          <a:sy n="23" d="100"/>
        </p:scale>
        <p:origin x="1164" y="108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Relationship Id="rId9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dmore\Desktop\Arc%20GIS%20files\Research\Nitrate\New%20Folder\Nitrate-2022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dmore\Desktop\Arc%20GIS%20files\Research\Nitrate\New%20Folder\Nitrate-2022.csv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padmore\Desktop\Arc%20GIS%20files\Research\Nitrate\New%20Folder\Nitratev2-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Percentage of Systems n= 1076</a:t>
            </a:r>
          </a:p>
        </c:rich>
      </c:tx>
      <c:layout>
        <c:manualLayout>
          <c:xMode val="edge"/>
          <c:yMode val="edge"/>
          <c:x val="0.2412487133725246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895447020954071"/>
          <c:y val="0.16337490645906153"/>
          <c:w val="0.46306225413896962"/>
          <c:h val="0.78197293566017778"/>
        </c:manualLayout>
      </c:layout>
      <c:pieChart>
        <c:varyColors val="1"/>
        <c:ser>
          <c:idx val="1"/>
          <c:order val="0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F0E3-47D9-BC70-FCBC32355ED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F0E3-47D9-BC70-FCBC32355ED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F0E3-47D9-BC70-FCBC32355ED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F0E3-47D9-BC70-FCBC32355EDB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F0E3-47D9-BC70-FCBC32355E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Iowa_water_system!$B$1:$F$1</c:f>
              <c:strCache>
                <c:ptCount val="5"/>
                <c:pt idx="0">
                  <c:v>Very small</c:v>
                </c:pt>
                <c:pt idx="1">
                  <c:v>Small</c:v>
                </c:pt>
                <c:pt idx="2">
                  <c:v>Medium</c:v>
                </c:pt>
                <c:pt idx="3">
                  <c:v>Large</c:v>
                </c:pt>
                <c:pt idx="4">
                  <c:v>Very large</c:v>
                </c:pt>
              </c:strCache>
            </c:strRef>
          </c:cat>
          <c:val>
            <c:numRef>
              <c:f>Iowa_water_system!$B$103:$F$103</c:f>
              <c:numCache>
                <c:formatCode>0.00%</c:formatCode>
                <c:ptCount val="5"/>
                <c:pt idx="0">
                  <c:v>0.53900000000000003</c:v>
                </c:pt>
                <c:pt idx="1">
                  <c:v>0.33460000000000001</c:v>
                </c:pt>
                <c:pt idx="2">
                  <c:v>8.09E-2</c:v>
                </c:pt>
                <c:pt idx="3">
                  <c:v>4.2799999999999998E-2</c:v>
                </c:pt>
                <c:pt idx="4">
                  <c:v>2.8E-3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0E3-47D9-BC70-FCBC32355EDB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F0E3-47D9-BC70-FCBC32355EDB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F0E3-47D9-BC70-FCBC32355ED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F0E3-47D9-BC70-FCBC32355ED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F0E3-47D9-BC70-FCBC32355EDB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F0E3-47D9-BC70-FCBC32355E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Iowa_water_system!$B$1:$F$1</c:f>
              <c:strCache>
                <c:ptCount val="5"/>
                <c:pt idx="0">
                  <c:v>Very small</c:v>
                </c:pt>
                <c:pt idx="1">
                  <c:v>Small</c:v>
                </c:pt>
                <c:pt idx="2">
                  <c:v>Medium</c:v>
                </c:pt>
                <c:pt idx="3">
                  <c:v>Large</c:v>
                </c:pt>
                <c:pt idx="4">
                  <c:v>Very large</c:v>
                </c:pt>
              </c:strCache>
            </c:strRef>
          </c:cat>
          <c:val>
            <c:numRef>
              <c:f>Iowa_water_system!$B$103:$F$103</c:f>
              <c:numCache>
                <c:formatCode>0.00%</c:formatCode>
                <c:ptCount val="5"/>
                <c:pt idx="0">
                  <c:v>0.53900000000000003</c:v>
                </c:pt>
                <c:pt idx="1">
                  <c:v>0.33460000000000001</c:v>
                </c:pt>
                <c:pt idx="2">
                  <c:v>8.09E-2</c:v>
                </c:pt>
                <c:pt idx="3">
                  <c:v>4.2799999999999998E-2</c:v>
                </c:pt>
                <c:pt idx="4">
                  <c:v>2.8E-3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0E3-47D9-BC70-FCBC32355ED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3.8237587585814817E-2"/>
          <c:y val="0.92482523946457262"/>
          <c:w val="0.96176239354966542"/>
          <c:h val="6.5369685303604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200" b="0" i="0" u="none" strike="noStrike" kern="1200" spc="0" baseline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Number of Systems n=871</a:t>
            </a:r>
          </a:p>
        </c:rich>
      </c:tx>
      <c:layout>
        <c:manualLayout>
          <c:xMode val="edge"/>
          <c:yMode val="edge"/>
          <c:x val="0.25204416056054096"/>
          <c:y val="5.54307425835825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324069843280563"/>
          <c:y val="0.26117091413633253"/>
          <c:w val="0.29879911841224394"/>
          <c:h val="0.6358875580610037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EC-4633-86D5-B147E7B1829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EC-4633-86D5-B147E7B18297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EC-4633-86D5-B147E7B1829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EC-4633-86D5-B147E7B1829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2A210609-A84A-4463-9380-ACB662573FC1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FEC-4633-86D5-B147E7B1829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E35572C-497D-463E-9CC9-342237180EA3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EC-4633-86D5-B147E7B1829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3E2D967C-5463-4084-A4DC-FD7DF0099469}" type="VALUE">
                      <a:rPr lang="en-US" sz="2200"/>
                      <a:pPr/>
                      <a:t>[VALUE]</a:t>
                    </a:fld>
                    <a:r>
                      <a:rPr lang="en-US" sz="220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FEC-4633-86D5-B147E7B18297}"/>
                </c:ext>
              </c:extLst>
            </c:dLbl>
            <c:dLbl>
              <c:idx val="3"/>
              <c:layout>
                <c:manualLayout>
                  <c:x val="-9.7377602412039299E-3"/>
                  <c:y val="9.2323313072282794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E8CD3EE6-FD50-412F-9796-DFE5FFA9C901}" type="VALUE">
                      <a:rPr lang="en-US" b="1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2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[VALUE]</a:t>
                    </a:fld>
                    <a:r>
                      <a: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FEC-4633-86D5-B147E7B182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[1]Summary!$H$1:$K$1</c:f>
              <c:strCache>
                <c:ptCount val="4"/>
                <c:pt idx="0">
                  <c:v>C&lt;1</c:v>
                </c:pt>
                <c:pt idx="1">
                  <c:v>1≤C&lt;3</c:v>
                </c:pt>
                <c:pt idx="2">
                  <c:v>3≤C&lt;5</c:v>
                </c:pt>
                <c:pt idx="3">
                  <c:v>C≥5</c:v>
                </c:pt>
              </c:strCache>
            </c:strRef>
          </c:cat>
          <c:val>
            <c:numRef>
              <c:f>Summary!$H$101:$K$101</c:f>
              <c:numCache>
                <c:formatCode>0.00</c:formatCode>
                <c:ptCount val="4"/>
                <c:pt idx="0">
                  <c:v>73.363949483352471</c:v>
                </c:pt>
                <c:pt idx="1">
                  <c:v>15.040183696900113</c:v>
                </c:pt>
                <c:pt idx="2">
                  <c:v>7.6923076923076925</c:v>
                </c:pt>
                <c:pt idx="3">
                  <c:v>3.9035591274397241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EC-4633-86D5-B147E7B1829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858221296716691E-2"/>
          <c:y val="0.92506793961212297"/>
          <c:w val="0.70536985903211757"/>
          <c:h val="5.06072439353042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200" b="0" i="0" u="none" strike="noStrike" kern="1200" spc="0" baseline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Population size</a:t>
            </a:r>
            <a:br>
              <a:rPr lang="en-US" sz="2200" b="0" i="0" u="none" strike="noStrike" kern="1200" spc="0" baseline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0" u="none" strike="noStrike" kern="1200" spc="0" baseline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n=2,606,728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31953840192209609"/>
          <c:y val="5.458521149083172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869647530407563"/>
          <c:y val="0.19825886069488693"/>
          <c:w val="0.55363356672623942"/>
          <c:h val="0.71205935069738613"/>
        </c:manualLayout>
      </c:layout>
      <c:pieChart>
        <c:varyColors val="1"/>
        <c:ser>
          <c:idx val="0"/>
          <c:order val="0"/>
          <c:tx>
            <c:strRef>
              <c:f>[1]Summary!$B$105</c:f>
              <c:strCache>
                <c:ptCount val="1"/>
                <c:pt idx="0">
                  <c:v>Population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2-4BFF-A60B-375452401A5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2-4BFF-A60B-375452401A5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2-4BFF-A60B-375452401A59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D2-4BFF-A60B-375452401A59}"/>
              </c:ext>
            </c:extLst>
          </c:dPt>
          <c:dLbls>
            <c:dLbl>
              <c:idx val="0"/>
              <c:layout>
                <c:manualLayout>
                  <c:x val="-0.24606786155421861"/>
                  <c:y val="5.57671802008196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0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F5833048-F00B-44E8-B374-A98BD3E3063E}" type="VALUE">
                      <a:rPr lang="en-US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[VALUE]</a:t>
                    </a:fld>
                    <a:r>
                      <a:rPr lang="en-US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(48.5%)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42463001000102"/>
                      <c:h val="0.207150877607706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D2-4BFF-A60B-375452401A5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E78B5F0D-98C0-4424-BCE0-5161926117F5}" type="VALUE">
                      <a:rPr lang="en-US"/>
                      <a:pPr/>
                      <a:t>[VALUE]</a:t>
                    </a:fld>
                    <a:r>
                      <a:rPr lang="en-US"/>
                      <a:t> (22.2%)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BD2-4BFF-A60B-375452401A5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FAE99357-83AA-4B7C-9F37-7B0D49ED36CA}" type="VALUE">
                      <a:rPr lang="en-US"/>
                      <a:pPr/>
                      <a:t>[VALUE]</a:t>
                    </a:fld>
                    <a:r>
                      <a:rPr lang="en-US"/>
                      <a:t> (21.9%)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BD2-4BFF-A60B-375452401A59}"/>
                </c:ext>
              </c:extLst>
            </c:dLbl>
            <c:dLbl>
              <c:idx val="3"/>
              <c:layout>
                <c:manualLayout>
                  <c:x val="-0.1176106030449578"/>
                  <c:y val="3.34029258962773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56F123A1-83EE-409E-AC53-9466EFFFBEAB}" type="VALUE">
                      <a:rPr lang="en-US" b="1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>
                        <a:defRPr sz="2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[VALUE]</a:t>
                    </a:fld>
                    <a:r>
                      <a:rPr lang="en-US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(7.4%)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BD2-4BFF-A60B-375452401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[1]Summary!$A$106:$A$109</c:f>
              <c:strCache>
                <c:ptCount val="4"/>
                <c:pt idx="0">
                  <c:v>C&lt; 1</c:v>
                </c:pt>
                <c:pt idx="1">
                  <c:v>1≤C&lt;3</c:v>
                </c:pt>
                <c:pt idx="2">
                  <c:v>3≤C&lt; 5</c:v>
                </c:pt>
                <c:pt idx="3">
                  <c:v>C≥ 5</c:v>
                </c:pt>
              </c:strCache>
            </c:strRef>
          </c:cat>
          <c:val>
            <c:numRef>
              <c:f>Summary!$B$106:$B$109</c:f>
              <c:numCache>
                <c:formatCode>General</c:formatCode>
                <c:ptCount val="4"/>
                <c:pt idx="0">
                  <c:v>1264049</c:v>
                </c:pt>
                <c:pt idx="1">
                  <c:v>578687</c:v>
                </c:pt>
                <c:pt idx="2">
                  <c:v>571725</c:v>
                </c:pt>
                <c:pt idx="3">
                  <c:v>192267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D2-4BFF-A60B-375452401A5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326778219675624E-2"/>
          <c:y val="0.1047152697257296"/>
          <c:w val="0.86586175004633903"/>
          <c:h val="0.6901976370677669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'[3]Trend-edit'!$B$1</c:f>
              <c:strCache>
                <c:ptCount val="1"/>
                <c:pt idx="0">
                  <c:v>Average NO3-N without treatment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57150" cap="rnd">
                <a:solidFill>
                  <a:schemeClr val="accent1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xVal>
            <c:numRef>
              <c:f>'[3]Trend-edit'!$A$2:$A$12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xVal>
          <c:yVal>
            <c:numRef>
              <c:f>'[3]Trend-edit'!$B$2:$B$12</c:f>
              <c:numCache>
                <c:formatCode>General</c:formatCode>
                <c:ptCount val="11"/>
                <c:pt idx="0">
                  <c:v>1.95696561403509</c:v>
                </c:pt>
                <c:pt idx="1">
                  <c:v>2.1232812499999998</c:v>
                </c:pt>
                <c:pt idx="2">
                  <c:v>2.2783812499999998</c:v>
                </c:pt>
                <c:pt idx="3">
                  <c:v>2.4328367607526902</c:v>
                </c:pt>
                <c:pt idx="4">
                  <c:v>2.5585183660130699</c:v>
                </c:pt>
                <c:pt idx="5">
                  <c:v>2.4311577240940898</c:v>
                </c:pt>
                <c:pt idx="6">
                  <c:v>2.3122871794871802</c:v>
                </c:pt>
                <c:pt idx="7">
                  <c:v>2.2697435151515202</c:v>
                </c:pt>
                <c:pt idx="8">
                  <c:v>2.3152203491872401</c:v>
                </c:pt>
                <c:pt idx="9">
                  <c:v>2.1713459276546101</c:v>
                </c:pt>
                <c:pt idx="10">
                  <c:v>2.2301106843657799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B3-4545-9B14-192B7BEF129F}"/>
            </c:ext>
          </c:extLst>
        </c:ser>
        <c:ser>
          <c:idx val="1"/>
          <c:order val="1"/>
          <c:tx>
            <c:strRef>
              <c:f>'[3]Trend-edit'!$C$1</c:f>
              <c:strCache>
                <c:ptCount val="1"/>
                <c:pt idx="0">
                  <c:v>Average NO3-N with 4% treatment facilities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57150" cap="rnd">
                <a:solidFill>
                  <a:schemeClr val="accent2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xVal>
            <c:numRef>
              <c:f>'[3]Trend-edit'!$A$2:$A$12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xVal>
          <c:yVal>
            <c:numRef>
              <c:f>'[3]Trend-edit'!$C$2:$C$12</c:f>
              <c:numCache>
                <c:formatCode>General</c:formatCode>
                <c:ptCount val="11"/>
                <c:pt idx="0">
                  <c:v>2.3324006948465499</c:v>
                </c:pt>
                <c:pt idx="1">
                  <c:v>2.5533003952569202</c:v>
                </c:pt>
                <c:pt idx="2">
                  <c:v>2.67486837782883</c:v>
                </c:pt>
                <c:pt idx="3">
                  <c:v>2.8998517184942698</c:v>
                </c:pt>
                <c:pt idx="4">
                  <c:v>2.9905518696581201</c:v>
                </c:pt>
                <c:pt idx="5">
                  <c:v>2.80123768041237</c:v>
                </c:pt>
                <c:pt idx="6">
                  <c:v>2.73798132780083</c:v>
                </c:pt>
                <c:pt idx="7">
                  <c:v>2.69292586458841</c:v>
                </c:pt>
                <c:pt idx="8">
                  <c:v>2.67295502901354</c:v>
                </c:pt>
                <c:pt idx="9">
                  <c:v>2.4630475589066898</c:v>
                </c:pt>
                <c:pt idx="10">
                  <c:v>2.5729034693877599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EB3-4545-9B14-192B7BEF1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7289744"/>
        <c:axId val="1781681248"/>
      </c:scatterChart>
      <c:valAx>
        <c:axId val="1187289744"/>
        <c:scaling>
          <c:orientation val="minMax"/>
          <c:max val="2022"/>
          <c:min val="2012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781681248"/>
        <c:crosses val="autoZero"/>
        <c:crossBetween val="midCat"/>
        <c:majorUnit val="1"/>
      </c:valAx>
      <c:valAx>
        <c:axId val="178168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8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Average NO3-N  (mg/L)</a:t>
                </a:r>
              </a:p>
            </c:rich>
          </c:tx>
          <c:layout>
            <c:manualLayout>
              <c:xMode val="edge"/>
              <c:yMode val="edge"/>
              <c:x val="0"/>
              <c:y val="0.180120518874711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8728974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FA8BF9-9D0C-407C-B0D0-E511607083B6}" authorId="{D1FA12FA-5B8A-8094-8C93-08B798EF14B8}" status="resolved" created="2023-11-29T22:53:36.37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20" creationId="{AC0CEA28-A01F-8B7D-F66C-5FBE28D7393C}"/>
      <ac:txMk cp="105" len="23">
        <ac:context len="129" hash="1948857155"/>
      </ac:txMk>
    </ac:txMkLst>
    <p188:pos x="7214835" y="924978"/>
    <p188:txBody>
      <a:bodyPr/>
      <a:lstStyle/>
      <a:p>
        <a:r>
          <a:rPr lang="en-US"/>
          <a:t>What does "standalone system" mean?</a:t>
        </a:r>
      </a:p>
    </p188:txBody>
  </p188:cm>
  <p188:cm id="{456BF110-DB91-4E29-ADEF-22F10D0CE57F}" authorId="{D1FA12FA-5B8A-8094-8C93-08B798EF14B8}" status="resolved" created="2023-11-30T15:50:01.49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2069" creationId="{E68199C0-9990-36F2-F9D1-4845710FD57A}"/>
      <ac:txMk cp="3">
        <ac:context len="187" hash="1826229527"/>
      </ac:txMk>
    </ac:txMkLst>
    <p188:pos x="8000108" y="599427"/>
    <p188:txBody>
      <a:bodyPr/>
      <a:lstStyle/>
      <a:p>
        <a:r>
          <a:rPr lang="en-US"/>
          <a:t>This is the long-term goal of the EPA project, not the future work of this research.</a:t>
        </a:r>
      </a:p>
    </p188:txBody>
  </p188:cm>
  <p188:cm id="{75672DA9-34C9-4D8E-91FA-3546AD9E69B2}" authorId="{D1FA12FA-5B8A-8094-8C93-08B798EF14B8}" status="resolved" created="2023-11-30T15:50:19.26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2069" creationId="{E68199C0-9990-36F2-F9D1-4845710FD57A}"/>
      <ac:txMk cp="115">
        <ac:context len="187" hash="1826229527"/>
      </ac:txMk>
    </ac:txMkLst>
    <p188:pos x="8000108" y="1730395"/>
    <p188:txBody>
      <a:bodyPr/>
      <a:lstStyle/>
      <a:p>
        <a:r>
          <a:rPr lang="en-US"/>
          <a:t>Again, this is the goal of Objective 4.</a:t>
        </a:r>
      </a:p>
    </p188:txBody>
  </p188:cm>
  <p188:cm id="{B29D8573-DBE4-4140-9185-F9EFB4436F6E}" authorId="{D1FA12FA-5B8A-8094-8C93-08B798EF14B8}" status="resolved" created="2023-11-30T15:51:00.18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2052" creationId="{767352E0-98C4-71B2-E0B5-6761D4252032}"/>
    </ac:deMkLst>
    <p188:txBody>
      <a:bodyPr/>
      <a:lstStyle/>
      <a:p>
        <a:r>
          <a:rPr lang="en-US"/>
          <a:t>Instead of future work, consider replacing it with "Implications". How can these research findings be applied to help decision making? </a:t>
        </a:r>
      </a:p>
    </p188:txBody>
  </p188:cm>
</p188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0.19696</cdr:x>
      <cdr:y>0.85588</cdr:y>
    </cdr:from>
    <cdr:to>
      <cdr:x>0.44133</cdr:x>
      <cdr:y>0.94848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1A3E054-2209-4713-E171-49970A524018}"/>
            </a:ext>
          </a:extLst>
        </cdr:cNvPr>
        <cdr:cNvSpPr txBox="1"/>
      </cdr:nvSpPr>
      <cdr:spPr>
        <a:xfrm xmlns:a="http://schemas.openxmlformats.org/drawingml/2006/main">
          <a:off x="977400" y="3982623"/>
          <a:ext cx="1212686" cy="4308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1pPr>
          <a:lvl2pPr marL="1755537" algn="l" rtl="0" eaLnBrk="0" fontAlgn="base" hangingPunct="0">
            <a:spcBef>
              <a:spcPct val="0"/>
            </a:spcBef>
            <a:spcAft>
              <a:spcPct val="0"/>
            </a:spcAft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2pPr>
          <a:lvl3pPr marL="3511069" algn="l" rtl="0" eaLnBrk="0" fontAlgn="base" hangingPunct="0">
            <a:spcBef>
              <a:spcPct val="0"/>
            </a:spcBef>
            <a:spcAft>
              <a:spcPct val="0"/>
            </a:spcAft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3pPr>
          <a:lvl4pPr marL="5266606" algn="l" rtl="0" eaLnBrk="0" fontAlgn="base" hangingPunct="0">
            <a:spcBef>
              <a:spcPct val="0"/>
            </a:spcBef>
            <a:spcAft>
              <a:spcPct val="0"/>
            </a:spcAft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4pPr>
          <a:lvl5pPr marL="7022143" algn="l" rtl="0" eaLnBrk="0" fontAlgn="base" hangingPunct="0">
            <a:spcBef>
              <a:spcPct val="0"/>
            </a:spcBef>
            <a:spcAft>
              <a:spcPct val="0"/>
            </a:spcAft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5pPr>
          <a:lvl6pPr marL="8777679" algn="l" defTabSz="1755537" rtl="0" eaLnBrk="1" latinLnBrk="0" hangingPunct="1"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6pPr>
          <a:lvl7pPr marL="10533212" algn="l" defTabSz="1755537" rtl="0" eaLnBrk="1" latinLnBrk="0" hangingPunct="1"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7pPr>
          <a:lvl8pPr marL="12288749" algn="l" defTabSz="1755537" rtl="0" eaLnBrk="1" latinLnBrk="0" hangingPunct="1"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8pPr>
          <a:lvl9pPr marL="14044285" algn="l" defTabSz="1755537" rtl="0" eaLnBrk="1" latinLnBrk="0" hangingPunct="1">
            <a:defRPr sz="9216" kern="1200">
              <a:solidFill>
                <a:schemeClr val="tx1"/>
              </a:solidFill>
              <a:latin typeface="Times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mg/L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0.52821</cdr:x>
      <cdr:y>0.3147</cdr:y>
    </cdr:from>
    <cdr:to>
      <cdr:x>0.59758</cdr:x>
      <cdr:y>0.43652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6CB56168-F07C-0E69-9867-A3215DCA125F}"/>
            </a:ext>
          </a:extLst>
        </cdr:cNvPr>
        <cdr:cNvCxnSpPr/>
      </cdr:nvCxnSpPr>
      <cdr:spPr bwMode="auto">
        <a:xfrm xmlns:a="http://schemas.openxmlformats.org/drawingml/2006/main" flipH="1" flipV="1">
          <a:off x="6552693" y="2165306"/>
          <a:ext cx="860609" cy="83820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none" w="med" len="med"/>
          <a:tailEnd type="triangle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0.55162</cdr:x>
      <cdr:y>0.43652</cdr:y>
    </cdr:from>
    <cdr:to>
      <cdr:x>0.7309</cdr:x>
      <cdr:y>0.49189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46B3E933-2634-EC57-B690-CA415ED908DE}"/>
            </a:ext>
          </a:extLst>
        </cdr:cNvPr>
        <cdr:cNvSpPr txBox="1"/>
      </cdr:nvSpPr>
      <cdr:spPr>
        <a:xfrm xmlns:a="http://schemas.openxmlformats.org/drawingml/2006/main">
          <a:off x="6843142" y="3003506"/>
          <a:ext cx="2224151" cy="3810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70C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solidFill>
                <a:srgbClr val="0070C0"/>
              </a:solidFill>
              <a:latin typeface="Calibri "/>
            </a:rPr>
            <a:t>PWS w/o treatment</a:t>
          </a:r>
        </a:p>
      </cdr:txBody>
    </cdr:sp>
  </cdr:relSizeAnchor>
  <cdr:relSizeAnchor xmlns:cdr="http://schemas.openxmlformats.org/drawingml/2006/chartDrawing">
    <cdr:from>
      <cdr:x>0.55892</cdr:x>
      <cdr:y>0.19288</cdr:y>
    </cdr:from>
    <cdr:to>
      <cdr:x>0.62322</cdr:x>
      <cdr:y>0.24825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3CE22282-209F-192F-2992-9043C28C3B4D}"/>
            </a:ext>
          </a:extLst>
        </cdr:cNvPr>
        <cdr:cNvCxnSpPr/>
      </cdr:nvCxnSpPr>
      <cdr:spPr bwMode="auto">
        <a:xfrm xmlns:a="http://schemas.openxmlformats.org/drawingml/2006/main" flipH="1">
          <a:off x="6933693" y="1327106"/>
          <a:ext cx="797743" cy="38100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none" w="med" len="med"/>
          <a:tailEnd type="triangle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0.62117</cdr:x>
      <cdr:y>0.14494</cdr:y>
    </cdr:from>
    <cdr:to>
      <cdr:x>0.69441</cdr:x>
      <cdr:y>0.20195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4EB31D4B-53EA-87E9-D6D9-B4ABF14D4340}"/>
            </a:ext>
          </a:extLst>
        </cdr:cNvPr>
        <cdr:cNvSpPr txBox="1"/>
      </cdr:nvSpPr>
      <cdr:spPr>
        <a:xfrm xmlns:a="http://schemas.openxmlformats.org/drawingml/2006/main">
          <a:off x="7706036" y="997249"/>
          <a:ext cx="908496" cy="39229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EEA512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rgbClr val="EEA512"/>
              </a:solidFill>
              <a:latin typeface="Calibri" panose="020F0502020204030204" pitchFamily="34" charset="0"/>
              <a:cs typeface="Calibri" panose="020F0502020204030204" pitchFamily="34" charset="0"/>
            </a:rPr>
            <a:t>All PWS</a:t>
          </a:r>
        </a:p>
      </cdr:txBody>
    </cdr:sp>
  </cdr:relSizeAnchor>
  <cdr:relSizeAnchor xmlns:cdr="http://schemas.openxmlformats.org/drawingml/2006/chartDrawing">
    <cdr:from>
      <cdr:x>0.25718</cdr:x>
      <cdr:y>0.02811</cdr:y>
    </cdr:from>
    <cdr:to>
      <cdr:x>0.85375</cdr:x>
      <cdr:y>0.09968</cdr:y>
    </cdr:to>
    <cdr:sp macro="" textlink="">
      <cdr:nvSpPr>
        <cdr:cNvPr id="14" name="TextBox 22">
          <a:extLst xmlns:a="http://schemas.openxmlformats.org/drawingml/2006/main">
            <a:ext uri="{FF2B5EF4-FFF2-40B4-BE49-F238E27FC236}">
              <a16:creationId xmlns:a16="http://schemas.microsoft.com/office/drawing/2014/main" id="{ABC18C68-85B6-FA70-6934-522626DD25E7}"/>
            </a:ext>
          </a:extLst>
        </cdr:cNvPr>
        <cdr:cNvSpPr txBox="1"/>
      </cdr:nvSpPr>
      <cdr:spPr>
        <a:xfrm xmlns:a="http://schemas.openxmlformats.org/drawingml/2006/main">
          <a:off x="3190479" y="193436"/>
          <a:ext cx="7400814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Average nitrate levels show a slight upward trend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18665243" cy="1610618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4398437" y="0"/>
            <a:ext cx="18665243" cy="1610618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r">
              <a:defRPr sz="5600"/>
            </a:lvl1pPr>
          </a:lstStyle>
          <a:p>
            <a:fld id="{07291E0C-1767-43A3-85B9-70E982794C2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7663" y="4014788"/>
            <a:ext cx="14438312" cy="10829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478" tIns="214739" rIns="429478" bIns="2147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307365" y="15448525"/>
            <a:ext cx="34458909" cy="12639707"/>
          </a:xfrm>
          <a:prstGeom prst="rect">
            <a:avLst/>
          </a:prstGeom>
        </p:spPr>
        <p:txBody>
          <a:bodyPr vert="horz" lIns="429478" tIns="214739" rIns="429478" bIns="2147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30490232"/>
            <a:ext cx="18665243" cy="1610613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4398437" y="30490232"/>
            <a:ext cx="18665243" cy="1610613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r">
              <a:defRPr sz="5600"/>
            </a:lvl1pPr>
          </a:lstStyle>
          <a:p>
            <a:fld id="{D08FB202-9222-490C-B94A-139B73AA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70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39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08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876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846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816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784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754" algn="l" defTabSz="76193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7663" y="4014788"/>
            <a:ext cx="14438312" cy="1082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FB202-9222-490C-B94A-139B73AACD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3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81"/>
            <a:ext cx="37306250" cy="70548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74" y="18653130"/>
            <a:ext cx="30724475" cy="8413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263213" indent="0" algn="ctr">
              <a:buNone/>
              <a:defRPr/>
            </a:lvl2pPr>
            <a:lvl3pPr marL="526428" indent="0" algn="ctr">
              <a:buNone/>
              <a:defRPr/>
            </a:lvl3pPr>
            <a:lvl4pPr marL="789640" indent="0" algn="ctr">
              <a:buNone/>
              <a:defRPr/>
            </a:lvl4pPr>
            <a:lvl5pPr marL="1052855" indent="0" algn="ctr">
              <a:buNone/>
              <a:defRPr/>
            </a:lvl5pPr>
            <a:lvl6pPr marL="1316066" indent="0" algn="ctr">
              <a:buNone/>
              <a:defRPr/>
            </a:lvl6pPr>
            <a:lvl7pPr marL="1579280" indent="0" algn="ctr">
              <a:buNone/>
              <a:defRPr/>
            </a:lvl7pPr>
            <a:lvl8pPr marL="1842494" indent="0" algn="ctr">
              <a:buNone/>
              <a:defRPr/>
            </a:lvl8pPr>
            <a:lvl9pPr marL="210570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6"/>
            <a:ext cx="3950335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7680328"/>
            <a:ext cx="39503350" cy="217249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41" y="1317638"/>
            <a:ext cx="9875836" cy="280876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9" y="1317638"/>
            <a:ext cx="29475112" cy="280876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6"/>
            <a:ext cx="3950335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3925" y="7680328"/>
            <a:ext cx="39503350" cy="217249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9" y="21153448"/>
            <a:ext cx="37307839" cy="6537324"/>
          </a:xfrm>
          <a:prstGeom prst="rect">
            <a:avLst/>
          </a:prstGeom>
        </p:spPr>
        <p:txBody>
          <a:bodyPr anchor="t"/>
          <a:lstStyle>
            <a:lvl1pPr algn="l">
              <a:defRPr sz="23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9" y="13952539"/>
            <a:ext cx="37307839" cy="7200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51"/>
            </a:lvl1pPr>
            <a:lvl2pPr marL="263213" indent="0">
              <a:buNone/>
              <a:defRPr sz="1036"/>
            </a:lvl2pPr>
            <a:lvl3pPr marL="526428" indent="0">
              <a:buNone/>
              <a:defRPr sz="921"/>
            </a:lvl3pPr>
            <a:lvl4pPr marL="789640" indent="0">
              <a:buNone/>
              <a:defRPr sz="806"/>
            </a:lvl4pPr>
            <a:lvl5pPr marL="1052855" indent="0">
              <a:buNone/>
              <a:defRPr sz="806"/>
            </a:lvl5pPr>
            <a:lvl6pPr marL="1316066" indent="0">
              <a:buNone/>
              <a:defRPr sz="806"/>
            </a:lvl6pPr>
            <a:lvl7pPr marL="1579280" indent="0">
              <a:buNone/>
              <a:defRPr sz="806"/>
            </a:lvl7pPr>
            <a:lvl8pPr marL="1842494" indent="0">
              <a:buNone/>
              <a:defRPr sz="806"/>
            </a:lvl8pPr>
            <a:lvl9pPr marL="2105706" indent="0">
              <a:buNone/>
              <a:defRPr sz="8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6"/>
            <a:ext cx="3950335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37" y="7680328"/>
            <a:ext cx="19675475" cy="21724939"/>
          </a:xfrm>
          <a:prstGeom prst="rect">
            <a:avLst/>
          </a:prstGeom>
        </p:spPr>
        <p:txBody>
          <a:bodyPr/>
          <a:lstStyle>
            <a:lvl1pPr>
              <a:defRPr sz="1612"/>
            </a:lvl1pPr>
            <a:lvl2pPr>
              <a:defRPr sz="1382"/>
            </a:lvl2pPr>
            <a:lvl3pPr>
              <a:defRPr sz="1151"/>
            </a:lvl3pPr>
            <a:lvl4pPr>
              <a:defRPr sz="1036"/>
            </a:lvl4pPr>
            <a:lvl5pPr>
              <a:defRPr sz="1036"/>
            </a:lvl5pPr>
            <a:lvl6pPr>
              <a:defRPr sz="1036"/>
            </a:lvl6pPr>
            <a:lvl7pPr>
              <a:defRPr sz="1036"/>
            </a:lvl7pPr>
            <a:lvl8pPr>
              <a:defRPr sz="1036"/>
            </a:lvl8pPr>
            <a:lvl9pPr>
              <a:defRPr sz="10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5" y="7680328"/>
            <a:ext cx="19675475" cy="21724939"/>
          </a:xfrm>
          <a:prstGeom prst="rect">
            <a:avLst/>
          </a:prstGeom>
        </p:spPr>
        <p:txBody>
          <a:bodyPr/>
          <a:lstStyle>
            <a:lvl1pPr>
              <a:defRPr sz="1612"/>
            </a:lvl1pPr>
            <a:lvl2pPr>
              <a:defRPr sz="1382"/>
            </a:lvl2pPr>
            <a:lvl3pPr>
              <a:defRPr sz="1151"/>
            </a:lvl3pPr>
            <a:lvl4pPr>
              <a:defRPr sz="1036"/>
            </a:lvl4pPr>
            <a:lvl5pPr>
              <a:defRPr sz="1036"/>
            </a:lvl5pPr>
            <a:lvl6pPr>
              <a:defRPr sz="1036"/>
            </a:lvl6pPr>
            <a:lvl7pPr>
              <a:defRPr sz="1036"/>
            </a:lvl7pPr>
            <a:lvl8pPr>
              <a:defRPr sz="1036"/>
            </a:lvl8pPr>
            <a:lvl9pPr>
              <a:defRPr sz="10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6"/>
            <a:ext cx="3950335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8" y="7369189"/>
            <a:ext cx="19392900" cy="3070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82" b="1"/>
            </a:lvl1pPr>
            <a:lvl2pPr marL="263213" indent="0">
              <a:buNone/>
              <a:defRPr sz="1151" b="1"/>
            </a:lvl2pPr>
            <a:lvl3pPr marL="526428" indent="0">
              <a:buNone/>
              <a:defRPr sz="1036" b="1"/>
            </a:lvl3pPr>
            <a:lvl4pPr marL="789640" indent="0">
              <a:buNone/>
              <a:defRPr sz="921" b="1"/>
            </a:lvl4pPr>
            <a:lvl5pPr marL="1052855" indent="0">
              <a:buNone/>
              <a:defRPr sz="921" b="1"/>
            </a:lvl5pPr>
            <a:lvl6pPr marL="1316066" indent="0">
              <a:buNone/>
              <a:defRPr sz="921" b="1"/>
            </a:lvl6pPr>
            <a:lvl7pPr marL="1579280" indent="0">
              <a:buNone/>
              <a:defRPr sz="921" b="1"/>
            </a:lvl7pPr>
            <a:lvl8pPr marL="1842494" indent="0">
              <a:buNone/>
              <a:defRPr sz="921" b="1"/>
            </a:lvl8pPr>
            <a:lvl9pPr marL="2105706" indent="0">
              <a:buNone/>
              <a:defRPr sz="92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8" y="10439403"/>
            <a:ext cx="19392900" cy="18965863"/>
          </a:xfrm>
          <a:prstGeom prst="rect">
            <a:avLst/>
          </a:prstGeom>
        </p:spPr>
        <p:txBody>
          <a:bodyPr/>
          <a:lstStyle>
            <a:lvl1pPr>
              <a:defRPr sz="1382"/>
            </a:lvl1pPr>
            <a:lvl2pPr>
              <a:defRPr sz="1151"/>
            </a:lvl2pPr>
            <a:lvl3pPr>
              <a:defRPr sz="1036"/>
            </a:lvl3pPr>
            <a:lvl4pPr>
              <a:defRPr sz="921"/>
            </a:lvl4pPr>
            <a:lvl5pPr>
              <a:defRPr sz="921"/>
            </a:lvl5pPr>
            <a:lvl6pPr>
              <a:defRPr sz="921"/>
            </a:lvl6pPr>
            <a:lvl7pPr>
              <a:defRPr sz="921"/>
            </a:lvl7pPr>
            <a:lvl8pPr>
              <a:defRPr sz="921"/>
            </a:lvl8pPr>
            <a:lvl9pPr>
              <a:defRPr sz="9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40" y="7369189"/>
            <a:ext cx="19400836" cy="3070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82" b="1"/>
            </a:lvl1pPr>
            <a:lvl2pPr marL="263213" indent="0">
              <a:buNone/>
              <a:defRPr sz="1151" b="1"/>
            </a:lvl2pPr>
            <a:lvl3pPr marL="526428" indent="0">
              <a:buNone/>
              <a:defRPr sz="1036" b="1"/>
            </a:lvl3pPr>
            <a:lvl4pPr marL="789640" indent="0">
              <a:buNone/>
              <a:defRPr sz="921" b="1"/>
            </a:lvl4pPr>
            <a:lvl5pPr marL="1052855" indent="0">
              <a:buNone/>
              <a:defRPr sz="921" b="1"/>
            </a:lvl5pPr>
            <a:lvl6pPr marL="1316066" indent="0">
              <a:buNone/>
              <a:defRPr sz="921" b="1"/>
            </a:lvl6pPr>
            <a:lvl7pPr marL="1579280" indent="0">
              <a:buNone/>
              <a:defRPr sz="921" b="1"/>
            </a:lvl7pPr>
            <a:lvl8pPr marL="1842494" indent="0">
              <a:buNone/>
              <a:defRPr sz="921" b="1"/>
            </a:lvl8pPr>
            <a:lvl9pPr marL="2105706" indent="0">
              <a:buNone/>
              <a:defRPr sz="92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40" y="10439403"/>
            <a:ext cx="19400836" cy="18965863"/>
          </a:xfrm>
          <a:prstGeom prst="rect">
            <a:avLst/>
          </a:prstGeom>
        </p:spPr>
        <p:txBody>
          <a:bodyPr/>
          <a:lstStyle>
            <a:lvl1pPr>
              <a:defRPr sz="1382"/>
            </a:lvl1pPr>
            <a:lvl2pPr>
              <a:defRPr sz="1151"/>
            </a:lvl2pPr>
            <a:lvl3pPr>
              <a:defRPr sz="1036"/>
            </a:lvl3pPr>
            <a:lvl4pPr>
              <a:defRPr sz="921"/>
            </a:lvl4pPr>
            <a:lvl5pPr>
              <a:defRPr sz="921"/>
            </a:lvl5pPr>
            <a:lvl6pPr>
              <a:defRPr sz="921"/>
            </a:lvl6pPr>
            <a:lvl7pPr>
              <a:defRPr sz="921"/>
            </a:lvl7pPr>
            <a:lvl8pPr>
              <a:defRPr sz="921"/>
            </a:lvl8pPr>
            <a:lvl9pPr>
              <a:defRPr sz="9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6"/>
            <a:ext cx="3950335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9" y="1311289"/>
            <a:ext cx="14439900" cy="5576889"/>
          </a:xfrm>
          <a:prstGeom prst="rect">
            <a:avLst/>
          </a:prstGeom>
        </p:spPr>
        <p:txBody>
          <a:bodyPr anchor="b"/>
          <a:lstStyle>
            <a:lvl1pPr algn="l">
              <a:defRPr sz="11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6" y="1311288"/>
            <a:ext cx="24536400" cy="28093989"/>
          </a:xfrm>
          <a:prstGeom prst="rect">
            <a:avLst/>
          </a:prstGeom>
        </p:spPr>
        <p:txBody>
          <a:bodyPr/>
          <a:lstStyle>
            <a:lvl1pPr>
              <a:defRPr sz="1842"/>
            </a:lvl1pPr>
            <a:lvl2pPr>
              <a:defRPr sz="1612"/>
            </a:lvl2pPr>
            <a:lvl3pPr>
              <a:defRPr sz="1382"/>
            </a:lvl3pPr>
            <a:lvl4pPr>
              <a:defRPr sz="1151"/>
            </a:lvl4pPr>
            <a:lvl5pPr>
              <a:defRPr sz="1151"/>
            </a:lvl5pPr>
            <a:lvl6pPr>
              <a:defRPr sz="1151"/>
            </a:lvl6pPr>
            <a:lvl7pPr>
              <a:defRPr sz="1151"/>
            </a:lvl7pPr>
            <a:lvl8pPr>
              <a:defRPr sz="1151"/>
            </a:lvl8pPr>
            <a:lvl9pPr>
              <a:defRPr sz="11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9" y="6888163"/>
            <a:ext cx="14439900" cy="2251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6"/>
            </a:lvl1pPr>
            <a:lvl2pPr marL="263213" indent="0">
              <a:buNone/>
              <a:defRPr sz="691"/>
            </a:lvl2pPr>
            <a:lvl3pPr marL="526428" indent="0">
              <a:buNone/>
              <a:defRPr sz="575"/>
            </a:lvl3pPr>
            <a:lvl4pPr marL="789640" indent="0">
              <a:buNone/>
              <a:defRPr sz="518"/>
            </a:lvl4pPr>
            <a:lvl5pPr marL="1052855" indent="0">
              <a:buNone/>
              <a:defRPr sz="518"/>
            </a:lvl5pPr>
            <a:lvl6pPr marL="1316066" indent="0">
              <a:buNone/>
              <a:defRPr sz="518"/>
            </a:lvl6pPr>
            <a:lvl7pPr marL="1579280" indent="0">
              <a:buNone/>
              <a:defRPr sz="518"/>
            </a:lvl7pPr>
            <a:lvl8pPr marL="1842494" indent="0">
              <a:buNone/>
              <a:defRPr sz="518"/>
            </a:lvl8pPr>
            <a:lvl9pPr marL="2105706" indent="0">
              <a:buNone/>
              <a:defRPr sz="5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4" y="23042571"/>
            <a:ext cx="26335036" cy="2720976"/>
          </a:xfrm>
          <a:prstGeom prst="rect">
            <a:avLst/>
          </a:prstGeom>
        </p:spPr>
        <p:txBody>
          <a:bodyPr anchor="b"/>
          <a:lstStyle>
            <a:lvl1pPr algn="l">
              <a:defRPr sz="11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4" y="2941641"/>
            <a:ext cx="26335036" cy="1975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42"/>
            </a:lvl1pPr>
            <a:lvl2pPr marL="263213" indent="0">
              <a:buNone/>
              <a:defRPr sz="1612"/>
            </a:lvl2pPr>
            <a:lvl3pPr marL="526428" indent="0">
              <a:buNone/>
              <a:defRPr sz="1382"/>
            </a:lvl3pPr>
            <a:lvl4pPr marL="789640" indent="0">
              <a:buNone/>
              <a:defRPr sz="1151"/>
            </a:lvl4pPr>
            <a:lvl5pPr marL="1052855" indent="0">
              <a:buNone/>
              <a:defRPr sz="1151"/>
            </a:lvl5pPr>
            <a:lvl6pPr marL="1316066" indent="0">
              <a:buNone/>
              <a:defRPr sz="1151"/>
            </a:lvl6pPr>
            <a:lvl7pPr marL="1579280" indent="0">
              <a:buNone/>
              <a:defRPr sz="1151"/>
            </a:lvl7pPr>
            <a:lvl8pPr marL="1842494" indent="0">
              <a:buNone/>
              <a:defRPr sz="1151"/>
            </a:lvl8pPr>
            <a:lvl9pPr marL="2105706" indent="0">
              <a:buNone/>
              <a:defRPr sz="11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4" y="25763539"/>
            <a:ext cx="26335036" cy="3862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6"/>
            </a:lvl1pPr>
            <a:lvl2pPr marL="263213" indent="0">
              <a:buNone/>
              <a:defRPr sz="691"/>
            </a:lvl2pPr>
            <a:lvl3pPr marL="526428" indent="0">
              <a:buNone/>
              <a:defRPr sz="575"/>
            </a:lvl3pPr>
            <a:lvl4pPr marL="789640" indent="0">
              <a:buNone/>
              <a:defRPr sz="518"/>
            </a:lvl4pPr>
            <a:lvl5pPr marL="1052855" indent="0">
              <a:buNone/>
              <a:defRPr sz="518"/>
            </a:lvl5pPr>
            <a:lvl6pPr marL="1316066" indent="0">
              <a:buNone/>
              <a:defRPr sz="518"/>
            </a:lvl6pPr>
            <a:lvl7pPr marL="1579280" indent="0">
              <a:buNone/>
              <a:defRPr sz="518"/>
            </a:lvl7pPr>
            <a:lvl8pPr marL="1842494" indent="0">
              <a:buNone/>
              <a:defRPr sz="518"/>
            </a:lvl8pPr>
            <a:lvl9pPr marL="2105706" indent="0">
              <a:buNone/>
              <a:defRPr sz="5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5"/>
            <a:ext cx="43891200" cy="3581399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151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31470604"/>
            <a:ext cx="43891200" cy="1447801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51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3581399"/>
            <a:ext cx="43891200" cy="1600200"/>
          </a:xfrm>
          <a:prstGeom prst="rect">
            <a:avLst/>
          </a:prstGeom>
          <a:solidFill>
            <a:srgbClr val="CAC7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151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7" y="470061"/>
            <a:ext cx="16306789" cy="12212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+mj-lt"/>
          <a:ea typeface="+mj-ea"/>
          <a:cs typeface="+mj-cs"/>
        </a:defRPr>
      </a:lvl1pPr>
      <a:lvl2pPr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2pPr>
      <a:lvl3pPr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3pPr>
      <a:lvl4pPr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4pPr>
      <a:lvl5pPr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5pPr>
      <a:lvl6pPr marL="263213"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6pPr>
      <a:lvl7pPr marL="526428"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7pPr>
      <a:lvl8pPr marL="789640"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8pPr>
      <a:lvl9pPr marL="1052855" algn="ctr" defTabSz="2527032" rtl="0" fontAlgn="base">
        <a:spcBef>
          <a:spcPct val="0"/>
        </a:spcBef>
        <a:spcAft>
          <a:spcPct val="0"/>
        </a:spcAft>
        <a:defRPr sz="12148">
          <a:solidFill>
            <a:schemeClr val="tx2"/>
          </a:solidFill>
          <a:latin typeface="Times" charset="0"/>
        </a:defRPr>
      </a:lvl9pPr>
    </p:titleStyle>
    <p:bodyStyle>
      <a:lvl1pPr marL="947751" indent="-947751" algn="l" defTabSz="2527032" rtl="0" fontAlgn="base">
        <a:spcBef>
          <a:spcPct val="20000"/>
        </a:spcBef>
        <a:spcAft>
          <a:spcPct val="0"/>
        </a:spcAft>
        <a:buChar char="•"/>
        <a:defRPr sz="8867">
          <a:solidFill>
            <a:schemeClr val="tx1"/>
          </a:solidFill>
          <a:latin typeface="+mn-lt"/>
          <a:ea typeface="+mn-ea"/>
          <a:cs typeface="+mn-cs"/>
        </a:defRPr>
      </a:lvl1pPr>
      <a:lvl2pPr marL="2052698" indent="-789640" algn="l" defTabSz="2527032" rtl="0" fontAlgn="base">
        <a:spcBef>
          <a:spcPct val="20000"/>
        </a:spcBef>
        <a:spcAft>
          <a:spcPct val="0"/>
        </a:spcAft>
        <a:buChar char="–"/>
        <a:defRPr sz="7715">
          <a:solidFill>
            <a:schemeClr val="tx1"/>
          </a:solidFill>
          <a:latin typeface="+mn-lt"/>
        </a:defRPr>
      </a:lvl2pPr>
      <a:lvl3pPr marL="3158561" indent="-631532" algn="l" defTabSz="2527032" rtl="0" fontAlgn="base">
        <a:spcBef>
          <a:spcPct val="20000"/>
        </a:spcBef>
        <a:spcAft>
          <a:spcPct val="0"/>
        </a:spcAft>
        <a:buChar char="•"/>
        <a:defRPr sz="6620">
          <a:solidFill>
            <a:schemeClr val="tx1"/>
          </a:solidFill>
          <a:latin typeface="+mn-lt"/>
        </a:defRPr>
      </a:lvl3pPr>
      <a:lvl4pPr marL="4421621" indent="-631532" algn="l" defTabSz="2527032" rtl="0" fontAlgn="base">
        <a:spcBef>
          <a:spcPct val="20000"/>
        </a:spcBef>
        <a:spcAft>
          <a:spcPct val="0"/>
        </a:spcAft>
        <a:buChar char="–"/>
        <a:defRPr sz="5527">
          <a:solidFill>
            <a:schemeClr val="tx1"/>
          </a:solidFill>
          <a:latin typeface="+mn-lt"/>
        </a:defRPr>
      </a:lvl4pPr>
      <a:lvl5pPr marL="5685593" indent="-631532" algn="l" defTabSz="2527032" rtl="0" fontAlgn="base">
        <a:spcBef>
          <a:spcPct val="20000"/>
        </a:spcBef>
        <a:spcAft>
          <a:spcPct val="0"/>
        </a:spcAft>
        <a:buChar char="»"/>
        <a:defRPr sz="5527">
          <a:solidFill>
            <a:schemeClr val="tx1"/>
          </a:solidFill>
          <a:latin typeface="+mn-lt"/>
        </a:defRPr>
      </a:lvl5pPr>
      <a:lvl6pPr marL="5948807" indent="-631532" algn="l" defTabSz="2527032" rtl="0" fontAlgn="base">
        <a:spcBef>
          <a:spcPct val="20000"/>
        </a:spcBef>
        <a:spcAft>
          <a:spcPct val="0"/>
        </a:spcAft>
        <a:buChar char="»"/>
        <a:defRPr sz="5527">
          <a:solidFill>
            <a:schemeClr val="tx1"/>
          </a:solidFill>
          <a:latin typeface="+mn-lt"/>
        </a:defRPr>
      </a:lvl6pPr>
      <a:lvl7pPr marL="6212019" indent="-631532" algn="l" defTabSz="2527032" rtl="0" fontAlgn="base">
        <a:spcBef>
          <a:spcPct val="20000"/>
        </a:spcBef>
        <a:spcAft>
          <a:spcPct val="0"/>
        </a:spcAft>
        <a:buChar char="»"/>
        <a:defRPr sz="5527">
          <a:solidFill>
            <a:schemeClr val="tx1"/>
          </a:solidFill>
          <a:latin typeface="+mn-lt"/>
        </a:defRPr>
      </a:lvl7pPr>
      <a:lvl8pPr marL="6475234" indent="-631532" algn="l" defTabSz="2527032" rtl="0" fontAlgn="base">
        <a:spcBef>
          <a:spcPct val="20000"/>
        </a:spcBef>
        <a:spcAft>
          <a:spcPct val="0"/>
        </a:spcAft>
        <a:buChar char="»"/>
        <a:defRPr sz="5527">
          <a:solidFill>
            <a:schemeClr val="tx1"/>
          </a:solidFill>
          <a:latin typeface="+mn-lt"/>
        </a:defRPr>
      </a:lvl8pPr>
      <a:lvl9pPr marL="6738447" indent="-631532" algn="l" defTabSz="2527032" rtl="0" fontAlgn="base">
        <a:spcBef>
          <a:spcPct val="20000"/>
        </a:spcBef>
        <a:spcAft>
          <a:spcPct val="0"/>
        </a:spcAft>
        <a:buChar char="»"/>
        <a:defRPr sz="552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1pPr>
      <a:lvl2pPr marL="263213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2pPr>
      <a:lvl3pPr marL="526428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3pPr>
      <a:lvl4pPr marL="789640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4pPr>
      <a:lvl5pPr marL="1052855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5pPr>
      <a:lvl6pPr marL="1316066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6pPr>
      <a:lvl7pPr marL="1579280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7pPr>
      <a:lvl8pPr marL="1842494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8pPr>
      <a:lvl9pPr marL="2105706" algn="l" defTabSz="526428" rtl="0" eaLnBrk="1" latinLnBrk="0" hangingPunct="1">
        <a:defRPr sz="10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tif"/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12" Type="http://schemas.openxmlformats.org/officeDocument/2006/relationships/chart" Target="../charts/chart4.xml"/><Relationship Id="rId17" Type="http://schemas.microsoft.com/office/2018/10/relationships/comments" Target="../comments/modernComment_100_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11" Type="http://schemas.openxmlformats.org/officeDocument/2006/relationships/image" Target="../media/image6.tiff"/><Relationship Id="rId5" Type="http://schemas.openxmlformats.org/officeDocument/2006/relationships/chart" Target="../charts/chart2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D1A966-020F-4A70-6874-C2DBF9D01C85}"/>
              </a:ext>
            </a:extLst>
          </p:cNvPr>
          <p:cNvSpPr/>
          <p:nvPr/>
        </p:nvSpPr>
        <p:spPr bwMode="auto">
          <a:xfrm>
            <a:off x="36118806" y="7494933"/>
            <a:ext cx="5714994" cy="887067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52639" tIns="26319" rIns="52639" bIns="26319" numCol="1" rtlCol="0" anchor="t" anchorCtr="0" compatLnSpc="1">
            <a:prstTxWarp prst="textNoShape">
              <a:avLst/>
            </a:prstTxWarp>
          </a:bodyPr>
          <a:lstStyle/>
          <a:p>
            <a:pPr defTabSz="526428"/>
            <a:endParaRPr lang="en-US" sz="1342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2363A1-B177-2BAF-05F3-4652232AD204}"/>
              </a:ext>
            </a:extLst>
          </p:cNvPr>
          <p:cNvSpPr/>
          <p:nvPr/>
        </p:nvSpPr>
        <p:spPr bwMode="auto">
          <a:xfrm>
            <a:off x="36118806" y="17602200"/>
            <a:ext cx="5714994" cy="887067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52639" tIns="26319" rIns="52639" bIns="26319" numCol="1" rtlCol="0" anchor="t" anchorCtr="0" compatLnSpc="1">
            <a:prstTxWarp prst="textNoShape">
              <a:avLst/>
            </a:prstTxWarp>
          </a:bodyPr>
          <a:lstStyle/>
          <a:p>
            <a:pPr defTabSz="526428"/>
            <a:endParaRPr lang="en-US" sz="1342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B6FB9E4-7E0F-CC07-40C1-665EBD4591FC}"/>
              </a:ext>
            </a:extLst>
          </p:cNvPr>
          <p:cNvSpPr/>
          <p:nvPr/>
        </p:nvSpPr>
        <p:spPr bwMode="auto">
          <a:xfrm>
            <a:off x="17989397" y="7191509"/>
            <a:ext cx="8604403" cy="922442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52639" tIns="26319" rIns="52639" bIns="26319" numCol="1" rtlCol="0" anchor="t" anchorCtr="0" compatLnSpc="1">
            <a:prstTxWarp prst="textNoShape">
              <a:avLst/>
            </a:prstTxWarp>
          </a:bodyPr>
          <a:lstStyle/>
          <a:p>
            <a:pPr defTabSz="526428"/>
            <a:endParaRPr lang="en-US" sz="1342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A0601D-F28D-AA9B-BDE1-F0C6B156F439}"/>
              </a:ext>
            </a:extLst>
          </p:cNvPr>
          <p:cNvSpPr/>
          <p:nvPr/>
        </p:nvSpPr>
        <p:spPr bwMode="auto">
          <a:xfrm>
            <a:off x="1547098" y="23287459"/>
            <a:ext cx="7139089" cy="922442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52639" tIns="26319" rIns="52639" bIns="26319" numCol="1" rtlCol="0" anchor="t" anchorCtr="0" compatLnSpc="1">
            <a:prstTxWarp prst="textNoShape">
              <a:avLst/>
            </a:prstTxWarp>
          </a:bodyPr>
          <a:lstStyle/>
          <a:p>
            <a:pPr defTabSz="526428"/>
            <a:endParaRPr lang="en-US" sz="1342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130B94-E957-44D9-4C50-E6D63A601BF9}"/>
              </a:ext>
            </a:extLst>
          </p:cNvPr>
          <p:cNvSpPr/>
          <p:nvPr/>
        </p:nvSpPr>
        <p:spPr bwMode="auto">
          <a:xfrm>
            <a:off x="1577945" y="17759910"/>
            <a:ext cx="7139089" cy="922442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52639" tIns="26319" rIns="52639" bIns="26319" numCol="1" rtlCol="0" anchor="t" anchorCtr="0" compatLnSpc="1">
            <a:prstTxWarp prst="textNoShape">
              <a:avLst/>
            </a:prstTxWarp>
          </a:bodyPr>
          <a:lstStyle/>
          <a:p>
            <a:pPr defTabSz="526428"/>
            <a:endParaRPr lang="en-US" sz="1342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832297" y="2062267"/>
            <a:ext cx="161631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Civil, Construction and Environmental Engineering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577945" y="3905722"/>
            <a:ext cx="2245894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Emmanuel Padmore Mantey, Lu Liu*, Chris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Rehmann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2839633" y="5256237"/>
            <a:ext cx="382119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Disparities in potential nitrate exposures within Iowa public water systems</a:t>
            </a:r>
            <a:endParaRPr lang="en-US"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F8CE0D-8B74-10BD-698B-DA6C39821CCD}"/>
              </a:ext>
            </a:extLst>
          </p:cNvPr>
          <p:cNvSpPr/>
          <p:nvPr/>
        </p:nvSpPr>
        <p:spPr bwMode="auto">
          <a:xfrm>
            <a:off x="990096" y="7269092"/>
            <a:ext cx="8604403" cy="935649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52639" tIns="26319" rIns="52639" bIns="26319" numCol="1" rtlCol="0" anchor="t" anchorCtr="0" compatLnSpc="1">
            <a:prstTxWarp prst="textNoShape">
              <a:avLst/>
            </a:prstTxWarp>
          </a:bodyPr>
          <a:lstStyle/>
          <a:p>
            <a:pPr defTabSz="526428"/>
            <a:endParaRPr lang="en-US" sz="1342"/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1158933" y="7315200"/>
            <a:ext cx="828986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4737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6FA2F-6A5A-E2B1-F9CE-20E285796C51}"/>
              </a:ext>
            </a:extLst>
          </p:cNvPr>
          <p:cNvSpPr txBox="1"/>
          <p:nvPr/>
        </p:nvSpPr>
        <p:spPr>
          <a:xfrm>
            <a:off x="561383" y="8113951"/>
            <a:ext cx="9033117" cy="997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spcAft>
                <a:spcPts val="600"/>
              </a:spcAft>
              <a:buClr>
                <a:srgbClr val="C8102E"/>
              </a:buClr>
              <a:buFont typeface="Courier New" panose="02070309020205020404" pitchFamily="49" charset="0"/>
              <a:buChar char="o"/>
            </a:pPr>
            <a:endParaRPr lang="en-US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l">
              <a:spcAft>
                <a:spcPts val="600"/>
              </a:spcAft>
              <a:buClr>
                <a:srgbClr val="C8102E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Iowa faces health risks from elevated nitrate levels in drinking water linked to agricultural activities.</a:t>
            </a:r>
          </a:p>
          <a:p>
            <a:pPr marL="571500" indent="-571500" algn="l">
              <a:spcAft>
                <a:spcPts val="600"/>
              </a:spcAft>
              <a:buClr>
                <a:srgbClr val="C8102E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Cancer cases emerge at nitrate levels as low as 5 mg/L, half the limit set by the Federal Safe Drinking Water Act (10 mg/L).</a:t>
            </a:r>
          </a:p>
          <a:p>
            <a:pPr marL="571500" indent="-571500" algn="l">
              <a:spcAft>
                <a:spcPts val="600"/>
              </a:spcAft>
              <a:buClr>
                <a:srgbClr val="C8102E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Vulnerable communities, including those with low income, people of color, and children, often face challenges addressing nitrate-related issues.</a:t>
            </a:r>
          </a:p>
          <a:p>
            <a:pPr marL="571500" indent="-571500" algn="l">
              <a:spcAft>
                <a:spcPts val="600"/>
              </a:spcAft>
              <a:buClr>
                <a:srgbClr val="C8102E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Limited research exists on nitrate pollution specific to Iowa’s water systems, and less is known about the disparities in nitrate exposure among different sociodemographic groups in the state.</a:t>
            </a:r>
            <a:endParaRPr lang="en-US" sz="37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l">
              <a:spcAft>
                <a:spcPts val="600"/>
              </a:spcAft>
              <a:buClr>
                <a:srgbClr val="C8102E"/>
              </a:buClr>
              <a:buFont typeface="Courier New" panose="02070309020205020404" pitchFamily="49" charset="0"/>
              <a:buChar char="o"/>
            </a:pPr>
            <a:endParaRPr lang="en-US" sz="193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43486549-2185-331B-3C4F-221AE640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248" y="23355629"/>
            <a:ext cx="29632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72F0D4-80A7-E9F2-E496-DE23AEB6CEF1}"/>
              </a:ext>
            </a:extLst>
          </p:cNvPr>
          <p:cNvSpPr txBox="1"/>
          <p:nvPr/>
        </p:nvSpPr>
        <p:spPr>
          <a:xfrm>
            <a:off x="914400" y="19099748"/>
            <a:ext cx="8745091" cy="4407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Investigate </a:t>
            </a:r>
            <a:r>
              <a:rPr lang="en-US" sz="3700" b="1" dirty="0">
                <a:latin typeface="Calibri" panose="020F0502020204030204" pitchFamily="34" charset="0"/>
                <a:cs typeface="Calibri" panose="020F0502020204030204" pitchFamily="34" charset="0"/>
              </a:rPr>
              <a:t>long-term nitrate levels 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in the Iowa’s Public Water Systems (PWSs).</a:t>
            </a:r>
          </a:p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the </a:t>
            </a:r>
            <a:r>
              <a:rPr lang="en-US" sz="3700" b="1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of PWSs (consistently &gt; 5mg/L) </a:t>
            </a:r>
            <a:r>
              <a:rPr lang="en-US" sz="37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analyzing trends in nitrate levels.</a:t>
            </a:r>
            <a:endParaRPr lang="en-US" sz="3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Assess potential </a:t>
            </a:r>
            <a:r>
              <a:rPr lang="en-US" sz="3700" b="1" dirty="0">
                <a:latin typeface="Calibri" panose="020F0502020204030204" pitchFamily="34" charset="0"/>
                <a:cs typeface="Calibri" panose="020F0502020204030204" pitchFamily="34" charset="0"/>
              </a:rPr>
              <a:t>sociodemographic disparities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 in potential nitrate exposure.</a:t>
            </a:r>
          </a:p>
          <a:p>
            <a:pPr marL="342900" indent="-342900" algn="l">
              <a:lnSpc>
                <a:spcPts val="2764"/>
              </a:lnSpc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sz="2073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A71680C1-B8D0-BE29-69D5-06A6B969D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675" y="17776955"/>
            <a:ext cx="333882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3FC3D1E7-C72C-B7DE-47F0-CD6EABF66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0275" y="7215426"/>
            <a:ext cx="49624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</a:p>
        </p:txBody>
      </p:sp>
      <p:sp>
        <p:nvSpPr>
          <p:cNvPr id="2052" name="Text Box 18">
            <a:extLst>
              <a:ext uri="{FF2B5EF4-FFF2-40B4-BE49-F238E27FC236}">
                <a16:creationId xmlns:a16="http://schemas.microsoft.com/office/drawing/2014/main" id="{767352E0-98C4-71B2-E0B5-6761D4252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966" y="17602200"/>
            <a:ext cx="392343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4EB1-9081-B12D-D55F-01B1A8D0947C}"/>
              </a:ext>
            </a:extLst>
          </p:cNvPr>
          <p:cNvSpPr txBox="1"/>
          <p:nvPr/>
        </p:nvSpPr>
        <p:spPr>
          <a:xfrm>
            <a:off x="676388" y="24475324"/>
            <a:ext cx="8745091" cy="749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Analyzed average annual nitrate concentrations in 871 Iowa PWSs between 2012 and 2022 (</a:t>
            </a:r>
            <a:r>
              <a:rPr lang="en-US" sz="3700" i="1" dirty="0">
                <a:latin typeface="Calibri" panose="020F0502020204030204" pitchFamily="34" charset="0"/>
                <a:cs typeface="Calibri" panose="020F0502020204030204" pitchFamily="34" charset="0"/>
              </a:rPr>
              <a:t>Data source: Iowa Department of Natural Resources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Associated sociodemographic information (race, gender, age, level of income, etc.) for each PWS (</a:t>
            </a:r>
            <a:r>
              <a:rPr lang="en-US" sz="3700" i="1" dirty="0">
                <a:latin typeface="Calibri" panose="020F0502020204030204" pitchFamily="34" charset="0"/>
                <a:cs typeface="Calibri" panose="020F0502020204030204" pitchFamily="34" charset="0"/>
              </a:rPr>
              <a:t>Data source: Enforcement and Compliance History Online (ECHO)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Applied statistical methods to analyze trends and disparities in potential nitrate exposure.</a:t>
            </a:r>
          </a:p>
          <a:p>
            <a:pPr marL="571500" indent="-571500" algn="l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3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F4773-C553-5403-31C0-2F946078C23A}"/>
              </a:ext>
            </a:extLst>
          </p:cNvPr>
          <p:cNvSpPr/>
          <p:nvPr/>
        </p:nvSpPr>
        <p:spPr bwMode="auto">
          <a:xfrm>
            <a:off x="10314508" y="8356325"/>
            <a:ext cx="24225183" cy="2304813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166" tIns="31583" rIns="63166" bIns="31583" numCol="1" rtlCol="0" anchor="t" anchorCtr="0" compatLnSpc="1">
            <a:prstTxWarp prst="textNoShape">
              <a:avLst/>
            </a:prstTxWarp>
          </a:bodyPr>
          <a:lstStyle/>
          <a:p>
            <a:pPr marR="0" algn="ctr" rtl="0" fontAlgn="b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6891195-9091-B8BA-5CB2-E760EE5440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789812"/>
              </p:ext>
            </p:extLst>
          </p:nvPr>
        </p:nvGraphicFramePr>
        <p:xfrm>
          <a:off x="17774385" y="8643557"/>
          <a:ext cx="5856396" cy="3827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9D3E2807-BC16-62F0-96A9-0D418E4DB3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122" t="9540" r="2341" b="1286"/>
          <a:stretch/>
        </p:blipFill>
        <p:spPr>
          <a:xfrm>
            <a:off x="10647926" y="8804079"/>
            <a:ext cx="6879761" cy="5064321"/>
          </a:xfrm>
          <a:prstGeom prst="rect">
            <a:avLst/>
          </a:prstGeom>
        </p:spPr>
      </p:pic>
      <p:sp>
        <p:nvSpPr>
          <p:cNvPr id="2069" name="TextBox 2068">
            <a:extLst>
              <a:ext uri="{FF2B5EF4-FFF2-40B4-BE49-F238E27FC236}">
                <a16:creationId xmlns:a16="http://schemas.microsoft.com/office/drawing/2014/main" id="{E68199C0-9990-36F2-F9D1-4845710FD57A}"/>
              </a:ext>
            </a:extLst>
          </p:cNvPr>
          <p:cNvSpPr txBox="1"/>
          <p:nvPr/>
        </p:nvSpPr>
        <p:spPr>
          <a:xfrm>
            <a:off x="35072944" y="18891731"/>
            <a:ext cx="8141867" cy="382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8102E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We aim to inform decision-makers about the urgent need for low-cost nitrate remediation technologies.</a:t>
            </a:r>
          </a:p>
          <a:p>
            <a:pPr marL="571500" marR="0" lvl="0" indent="-5715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C8102E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We seek to prompt more robust public health initiatives through frequent monitoring.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749F44D3-8C18-56F2-5E03-E0EF2A534BFA}"/>
              </a:ext>
            </a:extLst>
          </p:cNvPr>
          <p:cNvSpPr txBox="1"/>
          <p:nvPr/>
        </p:nvSpPr>
        <p:spPr>
          <a:xfrm>
            <a:off x="35072945" y="8839200"/>
            <a:ext cx="7890578" cy="780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rising trend 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in average nitrate concentration in Iowa’s PWSs.</a:t>
            </a:r>
          </a:p>
          <a:p>
            <a:pPr marL="571500" indent="-571500" algn="l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2.19% of the PWSs are </a:t>
            </a:r>
            <a:r>
              <a:rPr lang="en-US" sz="3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‘high-risk’ 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systems in Regions 3, 4, 5, and 6.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3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nitrate removal processes in many small communities 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contributes to sustained elevated levels.</a:t>
            </a:r>
          </a:p>
          <a:p>
            <a:pPr marL="571500" lvl="8" indent="-571500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Low-income, elderly, children, and people of color are statistically more exposed to elevated nitrate in Iowa.</a:t>
            </a:r>
          </a:p>
          <a:p>
            <a:pPr marL="571500" lvl="8" indent="-571500">
              <a:spcAft>
                <a:spcPts val="600"/>
              </a:spcAft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‘Hotspots’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 (high nitrate PWSs)</a:t>
            </a:r>
            <a:r>
              <a:rPr lang="en-US" sz="37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identified and correlated with socially vulnerable groups.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0CEA28-A01F-8B7D-F66C-5FBE28D7393C}"/>
              </a:ext>
            </a:extLst>
          </p:cNvPr>
          <p:cNvSpPr txBox="1"/>
          <p:nvPr/>
        </p:nvSpPr>
        <p:spPr>
          <a:xfrm>
            <a:off x="17449902" y="12502264"/>
            <a:ext cx="741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Most community water systems in Iowa fall under the “Very small” to “Medium” category, with few counties having one water system</a:t>
            </a:r>
          </a:p>
        </p:txBody>
      </p:sp>
      <p:graphicFrame>
        <p:nvGraphicFramePr>
          <p:cNvPr id="2055" name="Chart 2054">
            <a:extLst>
              <a:ext uri="{FF2B5EF4-FFF2-40B4-BE49-F238E27FC236}">
                <a16:creationId xmlns:a16="http://schemas.microsoft.com/office/drawing/2014/main" id="{605EF914-A348-9B50-F467-DB288D2D52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417852"/>
              </p:ext>
            </p:extLst>
          </p:nvPr>
        </p:nvGraphicFramePr>
        <p:xfrm>
          <a:off x="24384690" y="8389944"/>
          <a:ext cx="9264194" cy="4353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56" name="Chart 2055">
            <a:extLst>
              <a:ext uri="{FF2B5EF4-FFF2-40B4-BE49-F238E27FC236}">
                <a16:creationId xmlns:a16="http://schemas.microsoft.com/office/drawing/2014/main" id="{2FE475A9-6B89-DA0A-817C-C23CB12B5A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284947"/>
              </p:ext>
            </p:extLst>
          </p:nvPr>
        </p:nvGraphicFramePr>
        <p:xfrm>
          <a:off x="29878973" y="8328834"/>
          <a:ext cx="4962499" cy="465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58" name="TextBox 2057">
            <a:extLst>
              <a:ext uri="{FF2B5EF4-FFF2-40B4-BE49-F238E27FC236}">
                <a16:creationId xmlns:a16="http://schemas.microsoft.com/office/drawing/2014/main" id="{AFABE5E0-2777-7FE0-0A3E-4EB58F6CD9D7}"/>
              </a:ext>
            </a:extLst>
          </p:cNvPr>
          <p:cNvSpPr txBox="1"/>
          <p:nvPr/>
        </p:nvSpPr>
        <p:spPr>
          <a:xfrm>
            <a:off x="25370534" y="31017943"/>
            <a:ext cx="7022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Results are significant at p &lt; .05 using unequal variances t-test</a:t>
            </a:r>
          </a:p>
        </p:txBody>
      </p:sp>
      <p:pic>
        <p:nvPicPr>
          <p:cNvPr id="2063" name="Picture 2062" descr="Logo&#10;&#10;Description automatically generated">
            <a:extLst>
              <a:ext uri="{FF2B5EF4-FFF2-40B4-BE49-F238E27FC236}">
                <a16:creationId xmlns:a16="http://schemas.microsoft.com/office/drawing/2014/main" id="{A70FA94F-B698-AE86-64AD-B75607776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933" r="94400">
                        <a14:foregroundMark x1="61067" y1="40800" x2="61067" y2="40800"/>
                        <a14:foregroundMark x1="88000" y1="40800" x2="88000" y2="40800"/>
                        <a14:foregroundMark x1="19733" y1="40800" x2="19733" y2="40800"/>
                        <a14:foregroundMark x1="21333" y1="50400" x2="21333" y2="50400"/>
                        <a14:foregroundMark x1="27467" y1="72000" x2="27467" y2="72000"/>
                        <a14:foregroundMark x1="25867" y1="64800" x2="25867" y2="64800"/>
                        <a14:foregroundMark x1="8533" y1="55200" x2="8533" y2="55200"/>
                        <a14:foregroundMark x1="62667" y1="36000" x2="62667" y2="36000"/>
                        <a14:foregroundMark x1="94400" y1="69600" x2="94400" y2="69600"/>
                        <a14:foregroundMark x1="2933" y1="55200" x2="2933" y2="55200"/>
                        <a14:foregroundMark x1="44800" y1="32000" x2="44800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200" y="29209111"/>
            <a:ext cx="3335711" cy="2223806"/>
          </a:xfrm>
          <a:prstGeom prst="rect">
            <a:avLst/>
          </a:prstGeom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EB386D87-4BA0-B45C-2AE6-D31C605D3857}"/>
              </a:ext>
            </a:extLst>
          </p:cNvPr>
          <p:cNvSpPr txBox="1"/>
          <p:nvPr/>
        </p:nvSpPr>
        <p:spPr>
          <a:xfrm>
            <a:off x="914400" y="31891069"/>
            <a:ext cx="441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padmore@iastate.edu</a:t>
            </a:r>
          </a:p>
        </p:txBody>
      </p:sp>
      <p:pic>
        <p:nvPicPr>
          <p:cNvPr id="2067" name="Picture 206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9C1D73F5-4725-C2F7-DBDD-48E9780C4F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31962181"/>
            <a:ext cx="543553" cy="543553"/>
          </a:xfrm>
          <a:prstGeom prst="rect">
            <a:avLst/>
          </a:prstGeom>
        </p:spPr>
      </p:pic>
      <p:pic>
        <p:nvPicPr>
          <p:cNvPr id="2068" name="Picture 2067" descr="A blue and white logo&#10;&#10;Description automatically generated">
            <a:extLst>
              <a:ext uri="{FF2B5EF4-FFF2-40B4-BE49-F238E27FC236}">
                <a16:creationId xmlns:a16="http://schemas.microsoft.com/office/drawing/2014/main" id="{E50F8B28-AA8C-3417-0D0C-33E93F492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101" y="31902540"/>
            <a:ext cx="966330" cy="543560"/>
          </a:xfrm>
          <a:prstGeom prst="rect">
            <a:avLst/>
          </a:prstGeom>
        </p:spPr>
      </p:pic>
      <p:sp>
        <p:nvSpPr>
          <p:cNvPr id="2070" name="TextBox 2069">
            <a:extLst>
              <a:ext uri="{FF2B5EF4-FFF2-40B4-BE49-F238E27FC236}">
                <a16:creationId xmlns:a16="http://schemas.microsoft.com/office/drawing/2014/main" id="{02F54F2D-E034-1F07-4563-F221F70078AF}"/>
              </a:ext>
            </a:extLst>
          </p:cNvPr>
          <p:cNvSpPr txBox="1"/>
          <p:nvPr/>
        </p:nvSpPr>
        <p:spPr>
          <a:xfrm>
            <a:off x="6833502" y="31927800"/>
            <a:ext cx="555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Emmanuel Padmore Mantey</a:t>
            </a:r>
          </a:p>
        </p:txBody>
      </p:sp>
      <p:sp>
        <p:nvSpPr>
          <p:cNvPr id="2074" name="Text Box 18">
            <a:extLst>
              <a:ext uri="{FF2B5EF4-FFF2-40B4-BE49-F238E27FC236}">
                <a16:creationId xmlns:a16="http://schemas.microsoft.com/office/drawing/2014/main" id="{DB2A92C7-65F7-BB14-55B4-7BF444E43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7688" y="7514452"/>
            <a:ext cx="389095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2078" name="Rectangle: Rounded Corners 2077">
            <a:extLst>
              <a:ext uri="{FF2B5EF4-FFF2-40B4-BE49-F238E27FC236}">
                <a16:creationId xmlns:a16="http://schemas.microsoft.com/office/drawing/2014/main" id="{FB361556-D932-D2E0-F264-6C2B9BFA5D4B}"/>
              </a:ext>
            </a:extLst>
          </p:cNvPr>
          <p:cNvSpPr/>
          <p:nvPr/>
        </p:nvSpPr>
        <p:spPr bwMode="auto">
          <a:xfrm>
            <a:off x="36139616" y="22908905"/>
            <a:ext cx="5714994" cy="887067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52639" tIns="26319" rIns="52639" bIns="26319" numCol="1" rtlCol="0" anchor="t" anchorCtr="0" compatLnSpc="1">
            <a:prstTxWarp prst="textNoShape">
              <a:avLst/>
            </a:prstTxWarp>
          </a:bodyPr>
          <a:lstStyle/>
          <a:p>
            <a:pPr defTabSz="526428"/>
            <a:endParaRPr lang="en-US" sz="1342"/>
          </a:p>
        </p:txBody>
      </p:sp>
      <p:sp>
        <p:nvSpPr>
          <p:cNvPr id="2079" name="Text Box 18">
            <a:extLst>
              <a:ext uri="{FF2B5EF4-FFF2-40B4-BE49-F238E27FC236}">
                <a16:creationId xmlns:a16="http://schemas.microsoft.com/office/drawing/2014/main" id="{CD22FABE-586E-35BE-A3D6-02A3770AD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9402" y="22944230"/>
            <a:ext cx="50933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Acknowledgments</a:t>
            </a: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90E0DAD9-2904-B496-AA03-CC3ACF5CBD36}"/>
              </a:ext>
            </a:extLst>
          </p:cNvPr>
          <p:cNvSpPr txBox="1"/>
          <p:nvPr/>
        </p:nvSpPr>
        <p:spPr>
          <a:xfrm>
            <a:off x="35003401" y="24214675"/>
            <a:ext cx="789057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The authors would like to acknowledge the Environmental Protection Agency for funding and Iowa Department of Natural Resources for data support.</a:t>
            </a:r>
          </a:p>
          <a:p>
            <a:pPr marL="571500" indent="-571500" algn="l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We would also like to thank ISU undergraduate students Matthew Decker, Sarah Kothlow, Suryansh Mishra, and Jacob Dunn.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A497107-336D-3DEE-FAA9-EC13194FF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605707"/>
              </p:ext>
            </p:extLst>
          </p:nvPr>
        </p:nvGraphicFramePr>
        <p:xfrm>
          <a:off x="23893986" y="28886954"/>
          <a:ext cx="9975322" cy="2051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0956">
                  <a:extLst>
                    <a:ext uri="{9D8B030D-6E8A-4147-A177-3AD203B41FA5}">
                      <a16:colId xmlns:a16="http://schemas.microsoft.com/office/drawing/2014/main" val="555771743"/>
                    </a:ext>
                  </a:extLst>
                </a:gridCol>
                <a:gridCol w="3924366">
                  <a:extLst>
                    <a:ext uri="{9D8B030D-6E8A-4147-A177-3AD203B41FA5}">
                      <a16:colId xmlns:a16="http://schemas.microsoft.com/office/drawing/2014/main" val="4047056202"/>
                    </a:ext>
                  </a:extLst>
                </a:gridCol>
              </a:tblGrid>
              <a:tr h="185351">
                <a:tc>
                  <a:txBody>
                    <a:bodyPr/>
                    <a:lstStyle/>
                    <a:p>
                      <a:pPr marL="0" marR="0" lvl="0" indent="0" algn="ctr" defTabSz="55561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Demographics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2642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(C &gt;5 mg/L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276595"/>
                  </a:ext>
                </a:extLst>
              </a:tr>
              <a:tr h="1227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average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7.40%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865968"/>
                  </a:ext>
                </a:extLst>
              </a:tr>
              <a:tr h="1227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Low-Income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10.10%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255561"/>
                  </a:ext>
                </a:extLst>
              </a:tr>
              <a:tr h="1227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65 and Older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9.60%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458777"/>
                  </a:ext>
                </a:extLst>
              </a:tr>
              <a:tr h="1227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of Color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9.20%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395690"/>
                  </a:ext>
                </a:extLst>
              </a:tr>
              <a:tr h="1227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5 years and Younger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8.70%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580" marR="6580" marT="65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65108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9D11DDB-C3CE-E1C0-971C-30D74B01F7A3}"/>
              </a:ext>
            </a:extLst>
          </p:cNvPr>
          <p:cNvSpPr/>
          <p:nvPr/>
        </p:nvSpPr>
        <p:spPr bwMode="auto">
          <a:xfrm>
            <a:off x="12367937" y="13127451"/>
            <a:ext cx="838200" cy="43614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B7E9E27-B671-F28B-7982-994BAED87524}"/>
              </a:ext>
            </a:extLst>
          </p:cNvPr>
          <p:cNvSpPr txBox="1"/>
          <p:nvPr/>
        </p:nvSpPr>
        <p:spPr>
          <a:xfrm>
            <a:off x="13206137" y="13170431"/>
            <a:ext cx="4015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system (serving &lt;10,000 people)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C42985-7C3E-CDCD-9BE5-A36641AC521C}"/>
              </a:ext>
            </a:extLst>
          </p:cNvPr>
          <p:cNvGrpSpPr/>
          <p:nvPr/>
        </p:nvGrpSpPr>
        <p:grpSpPr>
          <a:xfrm>
            <a:off x="11030996" y="20045003"/>
            <a:ext cx="11142988" cy="8339345"/>
            <a:chOff x="11030996" y="20045003"/>
            <a:chExt cx="11142988" cy="8339345"/>
          </a:xfrm>
        </p:grpSpPr>
        <p:pic>
          <p:nvPicPr>
            <p:cNvPr id="23" name="Picture 22" descr="A map of the state of iowa&#10;&#10;Description automatically generated">
              <a:extLst>
                <a:ext uri="{FF2B5EF4-FFF2-40B4-BE49-F238E27FC236}">
                  <a16:creationId xmlns:a16="http://schemas.microsoft.com/office/drawing/2014/main" id="{1FA1D9FB-BB6D-F006-DD1F-BE264910E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1890" y="20045003"/>
              <a:ext cx="10792094" cy="8339345"/>
            </a:xfrm>
            <a:prstGeom prst="rect">
              <a:avLst/>
            </a:prstGeom>
          </p:spPr>
        </p:pic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AA9BAE28-5FEE-A89D-1E5A-AF9F34A79070}"/>
                </a:ext>
              </a:extLst>
            </p:cNvPr>
            <p:cNvSpPr txBox="1"/>
            <p:nvPr/>
          </p:nvSpPr>
          <p:spPr>
            <a:xfrm>
              <a:off x="11030996" y="26391679"/>
              <a:ext cx="2175141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Iowa Department of Public Health regions</a:t>
              </a:r>
            </a:p>
          </p:txBody>
        </p:sp>
      </p:grp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3DE58FA-D402-4C74-9EAD-039EE9F442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378165"/>
              </p:ext>
            </p:extLst>
          </p:nvPr>
        </p:nvGraphicFramePr>
        <p:xfrm>
          <a:off x="10679933" y="14242731"/>
          <a:ext cx="11999117" cy="6281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B3B64397-93D9-5804-03D1-FB78D67757D1}"/>
              </a:ext>
            </a:extLst>
          </p:cNvPr>
          <p:cNvGrpSpPr/>
          <p:nvPr/>
        </p:nvGrpSpPr>
        <p:grpSpPr>
          <a:xfrm>
            <a:off x="23212304" y="13170431"/>
            <a:ext cx="10754715" cy="7587418"/>
            <a:chOff x="10368168" y="20262633"/>
            <a:chExt cx="10754715" cy="7587418"/>
          </a:xfrm>
        </p:grpSpPr>
        <p:pic>
          <p:nvPicPr>
            <p:cNvPr id="4" name="Picture 3" descr="A map of the state of iowa&#10;&#10;Description automatically generated">
              <a:extLst>
                <a:ext uri="{FF2B5EF4-FFF2-40B4-BE49-F238E27FC236}">
                  <a16:creationId xmlns:a16="http://schemas.microsoft.com/office/drawing/2014/main" id="{DE3452C5-3A5E-286E-7F24-772DF4DD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970201" y="20329175"/>
              <a:ext cx="9732896" cy="752087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8C1D81-3EC2-DE32-7929-21DBABE9E1B3}"/>
                </a:ext>
              </a:extLst>
            </p:cNvPr>
            <p:cNvSpPr txBox="1"/>
            <p:nvPr/>
          </p:nvSpPr>
          <p:spPr>
            <a:xfrm>
              <a:off x="19313150" y="21509608"/>
              <a:ext cx="14017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Average = 6.74 mg/L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2CE815-F4F9-6D14-DB46-021D3BA0A1D2}"/>
                </a:ext>
              </a:extLst>
            </p:cNvPr>
            <p:cNvSpPr txBox="1"/>
            <p:nvPr/>
          </p:nvSpPr>
          <p:spPr>
            <a:xfrm>
              <a:off x="19272689" y="24565124"/>
              <a:ext cx="1850194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16 systems above 5mg/L</a:t>
              </a:r>
              <a:b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10 systems consistently above 5 mg/L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B50C35-A2F8-F2AC-46C4-F1A71F84B8AD}"/>
                </a:ext>
              </a:extLst>
            </p:cNvPr>
            <p:cNvSpPr txBox="1"/>
            <p:nvPr/>
          </p:nvSpPr>
          <p:spPr>
            <a:xfrm>
              <a:off x="10407587" y="22942467"/>
              <a:ext cx="14017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Average = 6.36 mg/L</a:t>
              </a:r>
              <a:endParaRPr 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852E041-1BB2-921C-E9F0-BECDE0B0E18A}"/>
                </a:ext>
              </a:extLst>
            </p:cNvPr>
            <p:cNvSpPr txBox="1"/>
            <p:nvPr/>
          </p:nvSpPr>
          <p:spPr>
            <a:xfrm>
              <a:off x="10368168" y="23147581"/>
              <a:ext cx="1819076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18 systems above 5mg/L</a:t>
              </a:r>
              <a:b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9 systems consistently above 5 mg/L</a:t>
              </a:r>
            </a:p>
            <a:p>
              <a:endParaRPr 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1">
              <a:extLst>
                <a:ext uri="{FF2B5EF4-FFF2-40B4-BE49-F238E27FC236}">
                  <a16:creationId xmlns:a16="http://schemas.microsoft.com/office/drawing/2014/main" id="{B6DF7671-ECB4-6239-39DC-0C5AAC5FBB88}"/>
                </a:ext>
              </a:extLst>
            </p:cNvPr>
            <p:cNvSpPr txBox="1"/>
            <p:nvPr/>
          </p:nvSpPr>
          <p:spPr>
            <a:xfrm>
              <a:off x="10970201" y="26119396"/>
              <a:ext cx="1651113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Iowa Department of Public Health regions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007B6A-509B-6F11-D42E-B68A32E05E37}"/>
                </a:ext>
              </a:extLst>
            </p:cNvPr>
            <p:cNvSpPr txBox="1"/>
            <p:nvPr/>
          </p:nvSpPr>
          <p:spPr>
            <a:xfrm>
              <a:off x="12621314" y="20262633"/>
              <a:ext cx="5802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Average Nitrate Concentration</a:t>
              </a:r>
            </a:p>
          </p:txBody>
        </p:sp>
      </p:grp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87128F46-3B0F-E732-9127-A657F99C6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755351"/>
              </p:ext>
            </p:extLst>
          </p:nvPr>
        </p:nvGraphicFramePr>
        <p:xfrm>
          <a:off x="10603457" y="28650439"/>
          <a:ext cx="12321020" cy="27355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31543">
                  <a:extLst>
                    <a:ext uri="{9D8B030D-6E8A-4147-A177-3AD203B41FA5}">
                      <a16:colId xmlns:a16="http://schemas.microsoft.com/office/drawing/2014/main" val="221482094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9050145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0408808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475212465"/>
                    </a:ext>
                  </a:extLst>
                </a:gridCol>
                <a:gridCol w="2121877">
                  <a:extLst>
                    <a:ext uri="{9D8B030D-6E8A-4147-A177-3AD203B41FA5}">
                      <a16:colId xmlns:a16="http://schemas.microsoft.com/office/drawing/2014/main" val="3017197034"/>
                    </a:ext>
                  </a:extLst>
                </a:gridCol>
              </a:tblGrid>
              <a:tr h="424629">
                <a:tc>
                  <a:txBody>
                    <a:bodyPr/>
                    <a:lstStyle/>
                    <a:p>
                      <a:pPr marL="0" marR="0" lvl="0" indent="0" algn="ctr" defTabSz="526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</a:t>
                      </a:r>
                    </a:p>
                    <a:p>
                      <a:pPr marL="0" marR="0" lvl="0" indent="0" algn="ctr" defTabSz="526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 &gt;5 mg/L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65 and Older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5 and Younger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income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of Color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151849"/>
                  </a:ext>
                </a:extLst>
              </a:tr>
              <a:tr h="324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 1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en-US" sz="2200" b="0" i="0" u="none" strike="noStrike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en-US" sz="2200" b="0" i="0" u="none" strike="noStrike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60003"/>
                  </a:ext>
                </a:extLst>
              </a:tr>
              <a:tr h="324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 2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en-US" sz="2200" b="0" i="0" u="none" strike="noStrike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953569"/>
                  </a:ext>
                </a:extLst>
              </a:tr>
              <a:tr h="324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 3</a:t>
                      </a:r>
                      <a:endParaRPr lang="en-US" sz="2200" b="0" i="0" u="none" strike="noStrike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2200" b="0" i="0" u="none" strike="noStrike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798020"/>
                  </a:ext>
                </a:extLst>
              </a:tr>
              <a:tr h="324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 4</a:t>
                      </a:r>
                      <a:endParaRPr lang="en-US" sz="2200" b="1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181236"/>
                  </a:ext>
                </a:extLst>
              </a:tr>
              <a:tr h="324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 5</a:t>
                      </a:r>
                      <a:endParaRPr lang="en-US" sz="2200" b="0" i="0" u="none" strike="noStrike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en-US" sz="2200" b="0" i="0" u="none" strike="noStrike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en-US" sz="2200" b="0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225259"/>
                  </a:ext>
                </a:extLst>
              </a:tr>
              <a:tr h="324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solidFill>
                            <a:schemeClr val="accent3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 6</a:t>
                      </a:r>
                      <a:endParaRPr lang="en-US" sz="2200" b="1" i="0" u="none" strike="noStrike" dirty="0">
                        <a:solidFill>
                          <a:schemeClr val="accent3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35%</a:t>
                      </a:r>
                      <a:endParaRPr lang="en-US" sz="2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119929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00E4F856-1DD7-5071-DB26-1619396F8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164" y="29324900"/>
            <a:ext cx="1992227" cy="19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91C36E8-8FEE-69FC-4E3A-43862CD0F1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3644" y="29750208"/>
            <a:ext cx="1187906" cy="11879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EAD9350-CC15-158F-4808-595CCE10ED22}"/>
              </a:ext>
            </a:extLst>
          </p:cNvPr>
          <p:cNvSpPr txBox="1"/>
          <p:nvPr/>
        </p:nvSpPr>
        <p:spPr>
          <a:xfrm>
            <a:off x="19033492" y="2214784"/>
            <a:ext cx="243056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DataFEWSion</a:t>
            </a:r>
            <a:r>
              <a:rPr lang="en-US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Symposium</a:t>
            </a:r>
            <a:endParaRPr lang="en-US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7CA1D2-67F3-18FD-89C3-FAF1A526CEE8}"/>
              </a:ext>
            </a:extLst>
          </p:cNvPr>
          <p:cNvSpPr txBox="1"/>
          <p:nvPr/>
        </p:nvSpPr>
        <p:spPr>
          <a:xfrm>
            <a:off x="10574564" y="8389944"/>
            <a:ext cx="489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Iowa Public Water Systems</a:t>
            </a:r>
          </a:p>
        </p:txBody>
      </p:sp>
      <p:pic>
        <p:nvPicPr>
          <p:cNvPr id="39" name="Picture 38" descr="A map of the state of iowa&#10;&#10;Description automatically generated">
            <a:extLst>
              <a:ext uri="{FF2B5EF4-FFF2-40B4-BE49-F238E27FC236}">
                <a16:creationId xmlns:a16="http://schemas.microsoft.com/office/drawing/2014/main" id="{3DFCB0B8-049D-0C03-E4EA-040DA36B4EB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40903" y="21079875"/>
            <a:ext cx="9735457" cy="75228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D8BD67-E6DE-A130-07A7-665CDE1CCFBE}"/>
              </a:ext>
            </a:extLst>
          </p:cNvPr>
          <p:cNvSpPr txBox="1"/>
          <p:nvPr/>
        </p:nvSpPr>
        <p:spPr>
          <a:xfrm>
            <a:off x="12767168" y="20040600"/>
            <a:ext cx="780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Risks in potential nitrate exposure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4F4E44-9825-C661-5030-000ADE5EA59A}"/>
              </a:ext>
            </a:extLst>
          </p:cNvPr>
          <p:cNvCxnSpPr/>
          <p:nvPr/>
        </p:nvCxnSpPr>
        <p:spPr bwMode="auto">
          <a:xfrm>
            <a:off x="28727400" y="13693651"/>
            <a:ext cx="0" cy="528014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BCBA2B8-AF64-2F83-1EA4-49AAD56EFADE}"/>
              </a:ext>
            </a:extLst>
          </p:cNvPr>
          <p:cNvSpPr txBox="1"/>
          <p:nvPr/>
        </p:nvSpPr>
        <p:spPr>
          <a:xfrm>
            <a:off x="27026179" y="27074172"/>
            <a:ext cx="437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Nitrate= 95%      High Nitrate=5%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E3A333-6432-533A-9D21-96BD03E15593}"/>
              </a:ext>
            </a:extLst>
          </p:cNvPr>
          <p:cNvSpPr txBox="1"/>
          <p:nvPr/>
        </p:nvSpPr>
        <p:spPr>
          <a:xfrm>
            <a:off x="25264787" y="20780465"/>
            <a:ext cx="670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Disparities for low-income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17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c5e2968c-cb1e-409a-8ced-3544ca3472b5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13607</TotalTime>
  <Words>684</Words>
  <Application>Microsoft Office PowerPoint</Application>
  <PresentationFormat>Custom</PresentationFormat>
  <Paragraphs>112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</vt:lpstr>
      <vt:lpstr>Courier New</vt:lpstr>
      <vt:lpstr>Times</vt:lpstr>
      <vt:lpstr>Times New Roman</vt:lpstr>
      <vt:lpstr>Wingdings</vt:lpstr>
      <vt:lpstr>Blank Presentation</vt:lpstr>
      <vt:lpstr>PowerPoint Presentation</vt:lpstr>
    </vt:vector>
  </TitlesOfParts>
  <Company>ISU Printing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Emmanuel Padmore Mantey</dc:creator>
  <cp:lastModifiedBy>Lidtke, Cynthia D [IMSE]</cp:lastModifiedBy>
  <cp:revision>70</cp:revision>
  <cp:lastPrinted>2023-10-17T18:26:34Z</cp:lastPrinted>
  <dcterms:created xsi:type="dcterms:W3CDTF">2016-12-19T17:37:43Z</dcterms:created>
  <dcterms:modified xsi:type="dcterms:W3CDTF">2023-12-18T22:37:34Z</dcterms:modified>
</cp:coreProperties>
</file>