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69" r:id="rId4"/>
    <p:sldId id="258" r:id="rId5"/>
    <p:sldId id="259" r:id="rId6"/>
    <p:sldId id="263" r:id="rId7"/>
    <p:sldId id="260" r:id="rId8"/>
    <p:sldId id="266" r:id="rId9"/>
    <p:sldId id="267" r:id="rId10"/>
    <p:sldId id="26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3" d="100"/>
          <a:sy n="63" d="100"/>
        </p:scale>
        <p:origin x="76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9E20D5-6B6A-41DF-9E16-1CBA3F197939}" type="doc">
      <dgm:prSet loTypeId="urn:microsoft.com/office/officeart/2005/8/layout/venn1" loCatId="relationship" qsTypeId="urn:microsoft.com/office/officeart/2005/8/quickstyle/simple1" qsCatId="simple" csTypeId="urn:microsoft.com/office/officeart/2005/8/colors/accent1_2" csCatId="accent1" phldr="1"/>
      <dgm:spPr/>
    </dgm:pt>
    <dgm:pt modelId="{DF712AF4-4A2F-497F-B232-AAC30907A118}">
      <dgm:prSet phldrT="[Text]"/>
      <dgm:spPr/>
      <dgm:t>
        <a:bodyPr/>
        <a:lstStyle/>
        <a:p>
          <a:r>
            <a:rPr lang="en-US" dirty="0"/>
            <a:t>ACPF: </a:t>
          </a:r>
        </a:p>
        <a:p>
          <a:r>
            <a:rPr lang="en-US" dirty="0"/>
            <a:t>156 ha</a:t>
          </a:r>
        </a:p>
      </dgm:t>
    </dgm:pt>
    <dgm:pt modelId="{E3593796-E41A-4DA0-AF10-9C428EB8CD60}" type="parTrans" cxnId="{69DF8965-8829-4190-AF85-1C6E2567E7A8}">
      <dgm:prSet/>
      <dgm:spPr/>
      <dgm:t>
        <a:bodyPr/>
        <a:lstStyle/>
        <a:p>
          <a:endParaRPr lang="en-US"/>
        </a:p>
      </dgm:t>
    </dgm:pt>
    <dgm:pt modelId="{EB668CA2-C3FB-462E-9B9B-08A3D577DCD3}" type="sibTrans" cxnId="{69DF8965-8829-4190-AF85-1C6E2567E7A8}">
      <dgm:prSet/>
      <dgm:spPr/>
      <dgm:t>
        <a:bodyPr/>
        <a:lstStyle/>
        <a:p>
          <a:endParaRPr lang="en-US"/>
        </a:p>
      </dgm:t>
    </dgm:pt>
    <dgm:pt modelId="{8BC5FE0A-E5C8-4F76-A462-6862B427E96B}">
      <dgm:prSet phldrT="[Text]"/>
      <dgm:spPr/>
      <dgm:t>
        <a:bodyPr/>
        <a:lstStyle/>
        <a:p>
          <a:r>
            <a:rPr lang="en-US" dirty="0"/>
            <a:t>Subfield:</a:t>
          </a:r>
        </a:p>
        <a:p>
          <a:r>
            <a:rPr lang="en-US" dirty="0"/>
            <a:t>621 ha</a:t>
          </a:r>
        </a:p>
      </dgm:t>
    </dgm:pt>
    <dgm:pt modelId="{2573F2DD-C184-493E-803C-4D7AD6D76CB2}" type="parTrans" cxnId="{DB6E1187-76DC-43BF-925D-AB6437FAA64D}">
      <dgm:prSet/>
      <dgm:spPr/>
      <dgm:t>
        <a:bodyPr/>
        <a:lstStyle/>
        <a:p>
          <a:endParaRPr lang="en-US"/>
        </a:p>
      </dgm:t>
    </dgm:pt>
    <dgm:pt modelId="{6E6F69A5-4A44-4E81-BB96-23CD8DDFE419}" type="sibTrans" cxnId="{DB6E1187-76DC-43BF-925D-AB6437FAA64D}">
      <dgm:prSet/>
      <dgm:spPr/>
      <dgm:t>
        <a:bodyPr/>
        <a:lstStyle/>
        <a:p>
          <a:endParaRPr lang="en-US"/>
        </a:p>
      </dgm:t>
    </dgm:pt>
    <dgm:pt modelId="{DD021523-FB75-44BA-B266-F33A1D0364A0}" type="pres">
      <dgm:prSet presAssocID="{909E20D5-6B6A-41DF-9E16-1CBA3F197939}" presName="compositeShape" presStyleCnt="0">
        <dgm:presLayoutVars>
          <dgm:chMax val="7"/>
          <dgm:dir/>
          <dgm:resizeHandles val="exact"/>
        </dgm:presLayoutVars>
      </dgm:prSet>
      <dgm:spPr/>
    </dgm:pt>
    <dgm:pt modelId="{0BFE6ECB-4316-4C25-A68B-664A2E998612}" type="pres">
      <dgm:prSet presAssocID="{DF712AF4-4A2F-497F-B232-AAC30907A118}" presName="circ1" presStyleLbl="vennNode1" presStyleIdx="0" presStyleCnt="2"/>
      <dgm:spPr/>
    </dgm:pt>
    <dgm:pt modelId="{4B074AF8-1CA7-49AE-9A3D-23C16E49B406}" type="pres">
      <dgm:prSet presAssocID="{DF712AF4-4A2F-497F-B232-AAC30907A118}" presName="circ1Tx" presStyleLbl="revTx" presStyleIdx="0" presStyleCnt="0">
        <dgm:presLayoutVars>
          <dgm:chMax val="0"/>
          <dgm:chPref val="0"/>
          <dgm:bulletEnabled val="1"/>
        </dgm:presLayoutVars>
      </dgm:prSet>
      <dgm:spPr/>
    </dgm:pt>
    <dgm:pt modelId="{D55ADEFC-A2E1-4B34-9189-02D07165CAE2}" type="pres">
      <dgm:prSet presAssocID="{8BC5FE0A-E5C8-4F76-A462-6862B427E96B}" presName="circ2" presStyleLbl="vennNode1" presStyleIdx="1" presStyleCnt="2"/>
      <dgm:spPr/>
    </dgm:pt>
    <dgm:pt modelId="{26ACA0DB-05E2-44D0-99E0-73FA74BA953D}" type="pres">
      <dgm:prSet presAssocID="{8BC5FE0A-E5C8-4F76-A462-6862B427E96B}" presName="circ2Tx" presStyleLbl="revTx" presStyleIdx="0" presStyleCnt="0">
        <dgm:presLayoutVars>
          <dgm:chMax val="0"/>
          <dgm:chPref val="0"/>
          <dgm:bulletEnabled val="1"/>
        </dgm:presLayoutVars>
      </dgm:prSet>
      <dgm:spPr/>
    </dgm:pt>
  </dgm:ptLst>
  <dgm:cxnLst>
    <dgm:cxn modelId="{9C3A0212-8098-4048-A847-D9BEAE83D5B3}" type="presOf" srcId="{909E20D5-6B6A-41DF-9E16-1CBA3F197939}" destId="{DD021523-FB75-44BA-B266-F33A1D0364A0}" srcOrd="0" destOrd="0" presId="urn:microsoft.com/office/officeart/2005/8/layout/venn1"/>
    <dgm:cxn modelId="{F3A0B62D-40BC-4928-A28F-1132A3B5DA4A}" type="presOf" srcId="{8BC5FE0A-E5C8-4F76-A462-6862B427E96B}" destId="{26ACA0DB-05E2-44D0-99E0-73FA74BA953D}" srcOrd="1" destOrd="0" presId="urn:microsoft.com/office/officeart/2005/8/layout/venn1"/>
    <dgm:cxn modelId="{69DF8965-8829-4190-AF85-1C6E2567E7A8}" srcId="{909E20D5-6B6A-41DF-9E16-1CBA3F197939}" destId="{DF712AF4-4A2F-497F-B232-AAC30907A118}" srcOrd="0" destOrd="0" parTransId="{E3593796-E41A-4DA0-AF10-9C428EB8CD60}" sibTransId="{EB668CA2-C3FB-462E-9B9B-08A3D577DCD3}"/>
    <dgm:cxn modelId="{DB6E1187-76DC-43BF-925D-AB6437FAA64D}" srcId="{909E20D5-6B6A-41DF-9E16-1CBA3F197939}" destId="{8BC5FE0A-E5C8-4F76-A462-6862B427E96B}" srcOrd="1" destOrd="0" parTransId="{2573F2DD-C184-493E-803C-4D7AD6D76CB2}" sibTransId="{6E6F69A5-4A44-4E81-BB96-23CD8DDFE419}"/>
    <dgm:cxn modelId="{D8B5F8B7-3BBB-4AC5-BCF0-D681802963DA}" type="presOf" srcId="{DF712AF4-4A2F-497F-B232-AAC30907A118}" destId="{4B074AF8-1CA7-49AE-9A3D-23C16E49B406}" srcOrd="1" destOrd="0" presId="urn:microsoft.com/office/officeart/2005/8/layout/venn1"/>
    <dgm:cxn modelId="{A2FAF7B9-2732-4B56-B790-F20EAED8DBC5}" type="presOf" srcId="{8BC5FE0A-E5C8-4F76-A462-6862B427E96B}" destId="{D55ADEFC-A2E1-4B34-9189-02D07165CAE2}" srcOrd="0" destOrd="0" presId="urn:microsoft.com/office/officeart/2005/8/layout/venn1"/>
    <dgm:cxn modelId="{380D86E6-0B2F-4FCA-A5B2-F08EAB3A7C1F}" type="presOf" srcId="{DF712AF4-4A2F-497F-B232-AAC30907A118}" destId="{0BFE6ECB-4316-4C25-A68B-664A2E998612}" srcOrd="0" destOrd="0" presId="urn:microsoft.com/office/officeart/2005/8/layout/venn1"/>
    <dgm:cxn modelId="{897E5719-3271-43C1-89E6-8C93C8339A2F}" type="presParOf" srcId="{DD021523-FB75-44BA-B266-F33A1D0364A0}" destId="{0BFE6ECB-4316-4C25-A68B-664A2E998612}" srcOrd="0" destOrd="0" presId="urn:microsoft.com/office/officeart/2005/8/layout/venn1"/>
    <dgm:cxn modelId="{B7B12BA8-98A3-4367-A19F-626F8E18E257}" type="presParOf" srcId="{DD021523-FB75-44BA-B266-F33A1D0364A0}" destId="{4B074AF8-1CA7-49AE-9A3D-23C16E49B406}" srcOrd="1" destOrd="0" presId="urn:microsoft.com/office/officeart/2005/8/layout/venn1"/>
    <dgm:cxn modelId="{55B19D15-B72B-4B0D-811A-E6722B591F68}" type="presParOf" srcId="{DD021523-FB75-44BA-B266-F33A1D0364A0}" destId="{D55ADEFC-A2E1-4B34-9189-02D07165CAE2}" srcOrd="2" destOrd="0" presId="urn:microsoft.com/office/officeart/2005/8/layout/venn1"/>
    <dgm:cxn modelId="{52B2D3CE-C83A-466A-BBBD-9EB00AB1324F}" type="presParOf" srcId="{DD021523-FB75-44BA-B266-F33A1D0364A0}" destId="{26ACA0DB-05E2-44D0-99E0-73FA74BA953D}"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8B567D-4849-4CDE-8DD7-DD2A4C001B6D}"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A837A7B1-9981-49DE-9D8E-D37687CF5384}">
      <dgm:prSet custT="1"/>
      <dgm:spPr/>
      <dgm:t>
        <a:bodyPr/>
        <a:lstStyle/>
        <a:p>
          <a:r>
            <a:rPr lang="en-US" sz="3200"/>
            <a:t>Haleigh Summers</a:t>
          </a:r>
        </a:p>
      </dgm:t>
    </dgm:pt>
    <dgm:pt modelId="{6DDFB961-016C-4EDE-8170-1F095E54139E}" type="parTrans" cxnId="{6B24BC56-7579-45EB-A46A-626B13532674}">
      <dgm:prSet/>
      <dgm:spPr/>
      <dgm:t>
        <a:bodyPr/>
        <a:lstStyle/>
        <a:p>
          <a:endParaRPr lang="en-US" sz="1050"/>
        </a:p>
      </dgm:t>
    </dgm:pt>
    <dgm:pt modelId="{6E119B1B-9047-4F68-8573-6D9DF7A6CCC0}" type="sibTrans" cxnId="{6B24BC56-7579-45EB-A46A-626B13532674}">
      <dgm:prSet/>
      <dgm:spPr/>
      <dgm:t>
        <a:bodyPr/>
        <a:lstStyle/>
        <a:p>
          <a:endParaRPr lang="en-US" sz="1050"/>
        </a:p>
      </dgm:t>
    </dgm:pt>
    <dgm:pt modelId="{068A1742-DCC0-4BA4-A8C2-9070968F4D4B}">
      <dgm:prSet custT="1"/>
      <dgm:spPr/>
      <dgm:t>
        <a:bodyPr/>
        <a:lstStyle/>
        <a:p>
          <a:r>
            <a:rPr lang="en-US" sz="3200" dirty="0"/>
            <a:t>       hsummers@iastate.edu</a:t>
          </a:r>
        </a:p>
      </dgm:t>
    </dgm:pt>
    <dgm:pt modelId="{B81E6FE2-BD6A-40F9-B458-0D77533BF78C}" type="parTrans" cxnId="{888D5327-76B6-4A91-8CED-F8FE01AA4F2E}">
      <dgm:prSet/>
      <dgm:spPr/>
      <dgm:t>
        <a:bodyPr/>
        <a:lstStyle/>
        <a:p>
          <a:endParaRPr lang="en-US" sz="1050"/>
        </a:p>
      </dgm:t>
    </dgm:pt>
    <dgm:pt modelId="{E2D53722-2284-4BEC-9362-DFC02A733F19}" type="sibTrans" cxnId="{888D5327-76B6-4A91-8CED-F8FE01AA4F2E}">
      <dgm:prSet/>
      <dgm:spPr/>
      <dgm:t>
        <a:bodyPr/>
        <a:lstStyle/>
        <a:p>
          <a:endParaRPr lang="en-US" sz="1050"/>
        </a:p>
      </dgm:t>
    </dgm:pt>
    <dgm:pt modelId="{EA1BA12B-441B-4CF6-8E47-C253C11F826A}">
      <dgm:prSet custT="1"/>
      <dgm:spPr/>
      <dgm:t>
        <a:bodyPr/>
        <a:lstStyle/>
        <a:p>
          <a:r>
            <a:rPr lang="en-US" sz="3200" dirty="0"/>
            <a:t>       @haleigh_summers</a:t>
          </a:r>
        </a:p>
      </dgm:t>
    </dgm:pt>
    <dgm:pt modelId="{0118C3AF-F8E9-497C-A089-F3DB16B176A9}" type="parTrans" cxnId="{B23B302F-00D3-4771-BC8C-6EC4F2FF911F}">
      <dgm:prSet/>
      <dgm:spPr/>
      <dgm:t>
        <a:bodyPr/>
        <a:lstStyle/>
        <a:p>
          <a:endParaRPr lang="en-US" sz="1050"/>
        </a:p>
      </dgm:t>
    </dgm:pt>
    <dgm:pt modelId="{30DC94EA-7299-4AB5-BC70-1440343723E8}" type="sibTrans" cxnId="{B23B302F-00D3-4771-BC8C-6EC4F2FF911F}">
      <dgm:prSet/>
      <dgm:spPr/>
      <dgm:t>
        <a:bodyPr/>
        <a:lstStyle/>
        <a:p>
          <a:endParaRPr lang="en-US" sz="1050"/>
        </a:p>
      </dgm:t>
    </dgm:pt>
    <dgm:pt modelId="{643C2057-19F4-414E-A4F9-38E0A150D6D7}" type="pres">
      <dgm:prSet presAssocID="{598B567D-4849-4CDE-8DD7-DD2A4C001B6D}" presName="vert0" presStyleCnt="0">
        <dgm:presLayoutVars>
          <dgm:dir/>
          <dgm:animOne val="branch"/>
          <dgm:animLvl val="lvl"/>
        </dgm:presLayoutVars>
      </dgm:prSet>
      <dgm:spPr/>
    </dgm:pt>
    <dgm:pt modelId="{BFEEA4FF-5AAF-4C53-A969-61FB4F22BACB}" type="pres">
      <dgm:prSet presAssocID="{A837A7B1-9981-49DE-9D8E-D37687CF5384}" presName="thickLine" presStyleLbl="alignNode1" presStyleIdx="0" presStyleCnt="3"/>
      <dgm:spPr/>
    </dgm:pt>
    <dgm:pt modelId="{E9EE74B6-C99F-41A9-BE42-272888D57ECB}" type="pres">
      <dgm:prSet presAssocID="{A837A7B1-9981-49DE-9D8E-D37687CF5384}" presName="horz1" presStyleCnt="0"/>
      <dgm:spPr/>
    </dgm:pt>
    <dgm:pt modelId="{1E2C5B50-D4B8-4CA6-9D67-4700BA97C5C8}" type="pres">
      <dgm:prSet presAssocID="{A837A7B1-9981-49DE-9D8E-D37687CF5384}" presName="tx1" presStyleLbl="revTx" presStyleIdx="0" presStyleCnt="3"/>
      <dgm:spPr/>
    </dgm:pt>
    <dgm:pt modelId="{0DED7156-E40B-4ABF-854E-5BE8A51B4149}" type="pres">
      <dgm:prSet presAssocID="{A837A7B1-9981-49DE-9D8E-D37687CF5384}" presName="vert1" presStyleCnt="0"/>
      <dgm:spPr/>
    </dgm:pt>
    <dgm:pt modelId="{4AB195F4-AC26-46AA-831A-EA7DFC5BC8B2}" type="pres">
      <dgm:prSet presAssocID="{068A1742-DCC0-4BA4-A8C2-9070968F4D4B}" presName="thickLine" presStyleLbl="alignNode1" presStyleIdx="1" presStyleCnt="3"/>
      <dgm:spPr/>
    </dgm:pt>
    <dgm:pt modelId="{65F2D76C-6398-41FF-88E8-781912D4166E}" type="pres">
      <dgm:prSet presAssocID="{068A1742-DCC0-4BA4-A8C2-9070968F4D4B}" presName="horz1" presStyleCnt="0"/>
      <dgm:spPr/>
    </dgm:pt>
    <dgm:pt modelId="{0709D16B-2CCA-4EF4-9DBB-C16EC5BF21A6}" type="pres">
      <dgm:prSet presAssocID="{068A1742-DCC0-4BA4-A8C2-9070968F4D4B}" presName="tx1" presStyleLbl="revTx" presStyleIdx="1" presStyleCnt="3"/>
      <dgm:spPr/>
    </dgm:pt>
    <dgm:pt modelId="{06C3F115-3E8F-4BDA-988E-81C152095CDC}" type="pres">
      <dgm:prSet presAssocID="{068A1742-DCC0-4BA4-A8C2-9070968F4D4B}" presName="vert1" presStyleCnt="0"/>
      <dgm:spPr/>
    </dgm:pt>
    <dgm:pt modelId="{724BED79-E432-48A4-8C9C-DE71B90AB0E1}" type="pres">
      <dgm:prSet presAssocID="{EA1BA12B-441B-4CF6-8E47-C253C11F826A}" presName="thickLine" presStyleLbl="alignNode1" presStyleIdx="2" presStyleCnt="3"/>
      <dgm:spPr/>
    </dgm:pt>
    <dgm:pt modelId="{4B787B8D-779F-4F31-9EC4-CDEBC983A266}" type="pres">
      <dgm:prSet presAssocID="{EA1BA12B-441B-4CF6-8E47-C253C11F826A}" presName="horz1" presStyleCnt="0"/>
      <dgm:spPr/>
    </dgm:pt>
    <dgm:pt modelId="{A69BBBD6-36D0-43C8-853B-BD882F423193}" type="pres">
      <dgm:prSet presAssocID="{EA1BA12B-441B-4CF6-8E47-C253C11F826A}" presName="tx1" presStyleLbl="revTx" presStyleIdx="2" presStyleCnt="3"/>
      <dgm:spPr/>
    </dgm:pt>
    <dgm:pt modelId="{BDAD7269-B51B-4EED-8ABB-73D3E0F44707}" type="pres">
      <dgm:prSet presAssocID="{EA1BA12B-441B-4CF6-8E47-C253C11F826A}" presName="vert1" presStyleCnt="0"/>
      <dgm:spPr/>
    </dgm:pt>
  </dgm:ptLst>
  <dgm:cxnLst>
    <dgm:cxn modelId="{F6DA9A1D-98EA-4567-86C3-DEEDE7888155}" type="presOf" srcId="{EA1BA12B-441B-4CF6-8E47-C253C11F826A}" destId="{A69BBBD6-36D0-43C8-853B-BD882F423193}" srcOrd="0" destOrd="0" presId="urn:microsoft.com/office/officeart/2008/layout/LinedList"/>
    <dgm:cxn modelId="{888D5327-76B6-4A91-8CED-F8FE01AA4F2E}" srcId="{598B567D-4849-4CDE-8DD7-DD2A4C001B6D}" destId="{068A1742-DCC0-4BA4-A8C2-9070968F4D4B}" srcOrd="1" destOrd="0" parTransId="{B81E6FE2-BD6A-40F9-B458-0D77533BF78C}" sibTransId="{E2D53722-2284-4BEC-9362-DFC02A733F19}"/>
    <dgm:cxn modelId="{B23B302F-00D3-4771-BC8C-6EC4F2FF911F}" srcId="{598B567D-4849-4CDE-8DD7-DD2A4C001B6D}" destId="{EA1BA12B-441B-4CF6-8E47-C253C11F826A}" srcOrd="2" destOrd="0" parTransId="{0118C3AF-F8E9-497C-A089-F3DB16B176A9}" sibTransId="{30DC94EA-7299-4AB5-BC70-1440343723E8}"/>
    <dgm:cxn modelId="{83FDA442-5AA5-4CD4-AB97-422DF5862438}" type="presOf" srcId="{A837A7B1-9981-49DE-9D8E-D37687CF5384}" destId="{1E2C5B50-D4B8-4CA6-9D67-4700BA97C5C8}" srcOrd="0" destOrd="0" presId="urn:microsoft.com/office/officeart/2008/layout/LinedList"/>
    <dgm:cxn modelId="{95BA0F43-ED67-4F08-ADC0-8DCEE366AD85}" type="presOf" srcId="{598B567D-4849-4CDE-8DD7-DD2A4C001B6D}" destId="{643C2057-19F4-414E-A4F9-38E0A150D6D7}" srcOrd="0" destOrd="0" presId="urn:microsoft.com/office/officeart/2008/layout/LinedList"/>
    <dgm:cxn modelId="{6B24BC56-7579-45EB-A46A-626B13532674}" srcId="{598B567D-4849-4CDE-8DD7-DD2A4C001B6D}" destId="{A837A7B1-9981-49DE-9D8E-D37687CF5384}" srcOrd="0" destOrd="0" parTransId="{6DDFB961-016C-4EDE-8170-1F095E54139E}" sibTransId="{6E119B1B-9047-4F68-8573-6D9DF7A6CCC0}"/>
    <dgm:cxn modelId="{7227E89A-2B7A-4F16-B3FB-BA50B490D8B5}" type="presOf" srcId="{068A1742-DCC0-4BA4-A8C2-9070968F4D4B}" destId="{0709D16B-2CCA-4EF4-9DBB-C16EC5BF21A6}" srcOrd="0" destOrd="0" presId="urn:microsoft.com/office/officeart/2008/layout/LinedList"/>
    <dgm:cxn modelId="{44979B6E-E74A-496B-BF75-B6B35A6D37AF}" type="presParOf" srcId="{643C2057-19F4-414E-A4F9-38E0A150D6D7}" destId="{BFEEA4FF-5AAF-4C53-A969-61FB4F22BACB}" srcOrd="0" destOrd="0" presId="urn:microsoft.com/office/officeart/2008/layout/LinedList"/>
    <dgm:cxn modelId="{C712845C-B3C0-4531-9E2F-7602F5DA042E}" type="presParOf" srcId="{643C2057-19F4-414E-A4F9-38E0A150D6D7}" destId="{E9EE74B6-C99F-41A9-BE42-272888D57ECB}" srcOrd="1" destOrd="0" presId="urn:microsoft.com/office/officeart/2008/layout/LinedList"/>
    <dgm:cxn modelId="{4250FE6E-215B-4478-BBAF-8324EBDD00BF}" type="presParOf" srcId="{E9EE74B6-C99F-41A9-BE42-272888D57ECB}" destId="{1E2C5B50-D4B8-4CA6-9D67-4700BA97C5C8}" srcOrd="0" destOrd="0" presId="urn:microsoft.com/office/officeart/2008/layout/LinedList"/>
    <dgm:cxn modelId="{C8538E72-F856-40C0-AEFF-CB92401CF118}" type="presParOf" srcId="{E9EE74B6-C99F-41A9-BE42-272888D57ECB}" destId="{0DED7156-E40B-4ABF-854E-5BE8A51B4149}" srcOrd="1" destOrd="0" presId="urn:microsoft.com/office/officeart/2008/layout/LinedList"/>
    <dgm:cxn modelId="{F049A19B-BF43-4E3C-9FB5-9623FAF33F20}" type="presParOf" srcId="{643C2057-19F4-414E-A4F9-38E0A150D6D7}" destId="{4AB195F4-AC26-46AA-831A-EA7DFC5BC8B2}" srcOrd="2" destOrd="0" presId="urn:microsoft.com/office/officeart/2008/layout/LinedList"/>
    <dgm:cxn modelId="{9F6C8A82-D6C4-48BA-8B64-74D999B62BB9}" type="presParOf" srcId="{643C2057-19F4-414E-A4F9-38E0A150D6D7}" destId="{65F2D76C-6398-41FF-88E8-781912D4166E}" srcOrd="3" destOrd="0" presId="urn:microsoft.com/office/officeart/2008/layout/LinedList"/>
    <dgm:cxn modelId="{26D0A773-A0DD-45E5-BCEC-6A0C05CA84D7}" type="presParOf" srcId="{65F2D76C-6398-41FF-88E8-781912D4166E}" destId="{0709D16B-2CCA-4EF4-9DBB-C16EC5BF21A6}" srcOrd="0" destOrd="0" presId="urn:microsoft.com/office/officeart/2008/layout/LinedList"/>
    <dgm:cxn modelId="{AA709B8B-62C3-4F5F-81E0-8C714DFCB6A3}" type="presParOf" srcId="{65F2D76C-6398-41FF-88E8-781912D4166E}" destId="{06C3F115-3E8F-4BDA-988E-81C152095CDC}" srcOrd="1" destOrd="0" presId="urn:microsoft.com/office/officeart/2008/layout/LinedList"/>
    <dgm:cxn modelId="{399F282F-3A1E-4F2A-8973-B54D2EAEEDE3}" type="presParOf" srcId="{643C2057-19F4-414E-A4F9-38E0A150D6D7}" destId="{724BED79-E432-48A4-8C9C-DE71B90AB0E1}" srcOrd="4" destOrd="0" presId="urn:microsoft.com/office/officeart/2008/layout/LinedList"/>
    <dgm:cxn modelId="{B452AC8D-2487-40C4-8F97-320CF1434453}" type="presParOf" srcId="{643C2057-19F4-414E-A4F9-38E0A150D6D7}" destId="{4B787B8D-779F-4F31-9EC4-CDEBC983A266}" srcOrd="5" destOrd="0" presId="urn:microsoft.com/office/officeart/2008/layout/LinedList"/>
    <dgm:cxn modelId="{6002F36A-5087-4E42-9330-3F7EF5457AE1}" type="presParOf" srcId="{4B787B8D-779F-4F31-9EC4-CDEBC983A266}" destId="{A69BBBD6-36D0-43C8-853B-BD882F423193}" srcOrd="0" destOrd="0" presId="urn:microsoft.com/office/officeart/2008/layout/LinedList"/>
    <dgm:cxn modelId="{D37A4B5D-B0D9-47ED-8CCD-3E193CE4DE68}" type="presParOf" srcId="{4B787B8D-779F-4F31-9EC4-CDEBC983A266}" destId="{BDAD7269-B51B-4EED-8ABB-73D3E0F4470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FE6ECB-4316-4C25-A68B-664A2E998612}">
      <dsp:nvSpPr>
        <dsp:cNvPr id="0" name=""/>
        <dsp:cNvSpPr/>
      </dsp:nvSpPr>
      <dsp:spPr>
        <a:xfrm>
          <a:off x="119575" y="578729"/>
          <a:ext cx="2949526" cy="294952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44650">
            <a:lnSpc>
              <a:spcPct val="90000"/>
            </a:lnSpc>
            <a:spcBef>
              <a:spcPct val="0"/>
            </a:spcBef>
            <a:spcAft>
              <a:spcPct val="35000"/>
            </a:spcAft>
            <a:buNone/>
          </a:pPr>
          <a:r>
            <a:rPr lang="en-US" sz="3700" kern="1200" dirty="0"/>
            <a:t>ACPF: </a:t>
          </a:r>
        </a:p>
        <a:p>
          <a:pPr marL="0" lvl="0" indent="0" algn="ctr" defTabSz="1644650">
            <a:lnSpc>
              <a:spcPct val="90000"/>
            </a:lnSpc>
            <a:spcBef>
              <a:spcPct val="0"/>
            </a:spcBef>
            <a:spcAft>
              <a:spcPct val="35000"/>
            </a:spcAft>
            <a:buNone/>
          </a:pPr>
          <a:r>
            <a:rPr lang="en-US" sz="3700" kern="1200" dirty="0"/>
            <a:t>156 ha</a:t>
          </a:r>
        </a:p>
      </dsp:txBody>
      <dsp:txXfrm>
        <a:off x="531446" y="926541"/>
        <a:ext cx="1700627" cy="2253901"/>
      </dsp:txXfrm>
    </dsp:sp>
    <dsp:sp modelId="{D55ADEFC-A2E1-4B34-9189-02D07165CAE2}">
      <dsp:nvSpPr>
        <dsp:cNvPr id="0" name=""/>
        <dsp:cNvSpPr/>
      </dsp:nvSpPr>
      <dsp:spPr>
        <a:xfrm>
          <a:off x="2245360" y="578729"/>
          <a:ext cx="2949526" cy="294952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44650">
            <a:lnSpc>
              <a:spcPct val="90000"/>
            </a:lnSpc>
            <a:spcBef>
              <a:spcPct val="0"/>
            </a:spcBef>
            <a:spcAft>
              <a:spcPct val="35000"/>
            </a:spcAft>
            <a:buNone/>
          </a:pPr>
          <a:r>
            <a:rPr lang="en-US" sz="3700" kern="1200" dirty="0"/>
            <a:t>Subfield:</a:t>
          </a:r>
        </a:p>
        <a:p>
          <a:pPr marL="0" lvl="0" indent="0" algn="ctr" defTabSz="1644650">
            <a:lnSpc>
              <a:spcPct val="90000"/>
            </a:lnSpc>
            <a:spcBef>
              <a:spcPct val="0"/>
            </a:spcBef>
            <a:spcAft>
              <a:spcPct val="35000"/>
            </a:spcAft>
            <a:buNone/>
          </a:pPr>
          <a:r>
            <a:rPr lang="en-US" sz="3700" kern="1200" dirty="0"/>
            <a:t>621 ha</a:t>
          </a:r>
        </a:p>
      </dsp:txBody>
      <dsp:txXfrm>
        <a:off x="3082387" y="926541"/>
        <a:ext cx="1700627" cy="22539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EEA4FF-5AAF-4C53-A969-61FB4F22BACB}">
      <dsp:nvSpPr>
        <dsp:cNvPr id="0" name=""/>
        <dsp:cNvSpPr/>
      </dsp:nvSpPr>
      <dsp:spPr>
        <a:xfrm>
          <a:off x="0" y="1143"/>
          <a:ext cx="501268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2C5B50-D4B8-4CA6-9D67-4700BA97C5C8}">
      <dsp:nvSpPr>
        <dsp:cNvPr id="0" name=""/>
        <dsp:cNvSpPr/>
      </dsp:nvSpPr>
      <dsp:spPr>
        <a:xfrm>
          <a:off x="0" y="1143"/>
          <a:ext cx="5012689" cy="779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Haleigh Summers</a:t>
          </a:r>
        </a:p>
      </dsp:txBody>
      <dsp:txXfrm>
        <a:off x="0" y="1143"/>
        <a:ext cx="5012689" cy="779864"/>
      </dsp:txXfrm>
    </dsp:sp>
    <dsp:sp modelId="{4AB195F4-AC26-46AA-831A-EA7DFC5BC8B2}">
      <dsp:nvSpPr>
        <dsp:cNvPr id="0" name=""/>
        <dsp:cNvSpPr/>
      </dsp:nvSpPr>
      <dsp:spPr>
        <a:xfrm>
          <a:off x="0" y="781007"/>
          <a:ext cx="5012689"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09D16B-2CCA-4EF4-9DBB-C16EC5BF21A6}">
      <dsp:nvSpPr>
        <dsp:cNvPr id="0" name=""/>
        <dsp:cNvSpPr/>
      </dsp:nvSpPr>
      <dsp:spPr>
        <a:xfrm>
          <a:off x="0" y="781007"/>
          <a:ext cx="5012689" cy="779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       hsummers@iastate.edu</a:t>
          </a:r>
        </a:p>
      </dsp:txBody>
      <dsp:txXfrm>
        <a:off x="0" y="781007"/>
        <a:ext cx="5012689" cy="779864"/>
      </dsp:txXfrm>
    </dsp:sp>
    <dsp:sp modelId="{724BED79-E432-48A4-8C9C-DE71B90AB0E1}">
      <dsp:nvSpPr>
        <dsp:cNvPr id="0" name=""/>
        <dsp:cNvSpPr/>
      </dsp:nvSpPr>
      <dsp:spPr>
        <a:xfrm>
          <a:off x="0" y="1560872"/>
          <a:ext cx="5012689"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9BBBD6-36D0-43C8-853B-BD882F423193}">
      <dsp:nvSpPr>
        <dsp:cNvPr id="0" name=""/>
        <dsp:cNvSpPr/>
      </dsp:nvSpPr>
      <dsp:spPr>
        <a:xfrm>
          <a:off x="0" y="1560872"/>
          <a:ext cx="5012689" cy="779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       @haleigh_summers</a:t>
          </a:r>
        </a:p>
      </dsp:txBody>
      <dsp:txXfrm>
        <a:off x="0" y="1560872"/>
        <a:ext cx="5012689" cy="77986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A65455-6D4D-49C9-BAFB-50C49B19CB50}" type="datetimeFigureOut">
              <a:rPr lang="en-US" smtClean="0"/>
              <a:t>1/10/2022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C246E2-2D2B-426D-8712-4E3A3378D5CB}" type="slidenum">
              <a:rPr lang="en-US" smtClean="0"/>
              <a:t>‹#›</a:t>
            </a:fld>
            <a:endParaRPr lang="en-US"/>
          </a:p>
        </p:txBody>
      </p:sp>
    </p:spTree>
    <p:extLst>
      <p:ext uri="{BB962C8B-B14F-4D97-AF65-F5344CB8AC3E}">
        <p14:creationId xmlns:p14="http://schemas.microsoft.com/office/powerpoint/2010/main" val="256139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does the ACPF work? The ACPF is composed of three different pieces: a conceptual framework, a publicly available, high-resolution geospatial database, and a series of GIS-based tools to identify areas of resource concern and site potential BMPs to address those concerns in in-field, edge-of-field, and downstream locations. I’ll step through each of these components to provide more information about what the ACPF is based on and how it works. </a:t>
            </a:r>
          </a:p>
          <a:p>
            <a:endParaRPr lang="en-US" dirty="0"/>
          </a:p>
          <a:p>
            <a:r>
              <a:rPr lang="en-US" dirty="0"/>
              <a:t>Let’s start with the first part of the ACPF: the ACPF is based on a conceptual framework that is represented in the figure on the right side of the slide. This figure has a lot of information, so I want to take a few minutes to step through this diagram. First and foremost, when we consider resource concerns, there are important management opportunities to avoid nonpoint source pollutant losses by doing things like protecting soils from erosion by no-till or conservation tillage, limiting excess nutrients by practicing the 4Rs, and building soil organic matter. In many cases, nutrient and sediment losses may need to be controlled, trapped, and/or treated, which is represented at three different scales on the left column of this diagram: in-field, below-fields or edge-of-fields, and in riparian or downstream positions. In each of these landscape positions, potential BMPs to control, trap, and/or treat vary dependent on whether they are treating water soluble nitrate, often found in subsurface tile drainage or phosphorus and sediment, often found in runoff. Those varying BMP options are included in the middle and right column. For in-field, surface runoff, the ACPF uses proximity to stream and slope steepness to assess potential runoff risk, and for riparian or downstream positions, the ACPF assesses water table depth and contributing area to recommend a functional design for riparian buffers. </a:t>
            </a:r>
          </a:p>
          <a:p>
            <a:endParaRPr lang="en-US" dirty="0"/>
          </a:p>
          <a:p>
            <a:r>
              <a:rPr lang="en-US" dirty="0"/>
              <a:t>Ultimately, the ACPF uses this conceptual framework to assist planners, managers, and stakeholders to identify areas of resource concern, potential suitable BMPs, and field- and watershed-level conservation scenarios. </a:t>
            </a:r>
          </a:p>
        </p:txBody>
      </p:sp>
      <p:sp>
        <p:nvSpPr>
          <p:cNvPr id="4" name="Slide Number Placeholder 3"/>
          <p:cNvSpPr>
            <a:spLocks noGrp="1"/>
          </p:cNvSpPr>
          <p:nvPr>
            <p:ph type="sldNum" sz="quarter" idx="5"/>
          </p:nvPr>
        </p:nvSpPr>
        <p:spPr/>
        <p:txBody>
          <a:bodyPr/>
          <a:lstStyle/>
          <a:p>
            <a:fld id="{28BE7FEF-85C0-DC4B-BF77-3E3C7105FA34}" type="slidenum">
              <a:rPr lang="en-US" smtClean="0"/>
              <a:t>4</a:t>
            </a:fld>
            <a:endParaRPr lang="en-US"/>
          </a:p>
        </p:txBody>
      </p:sp>
    </p:spTree>
    <p:extLst>
      <p:ext uri="{BB962C8B-B14F-4D97-AF65-F5344CB8AC3E}">
        <p14:creationId xmlns:p14="http://schemas.microsoft.com/office/powerpoint/2010/main" val="3434532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AAF89-8FF4-42DE-B21B-A3D728B9DA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D05BE6-3B7E-4A56-AF8E-4C977B92D2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3B1E80-786A-42F4-A57B-A93ED5D16583}"/>
              </a:ext>
            </a:extLst>
          </p:cNvPr>
          <p:cNvSpPr>
            <a:spLocks noGrp="1"/>
          </p:cNvSpPr>
          <p:nvPr>
            <p:ph type="dt" sz="half" idx="10"/>
          </p:nvPr>
        </p:nvSpPr>
        <p:spPr/>
        <p:txBody>
          <a:bodyPr/>
          <a:lstStyle/>
          <a:p>
            <a:fld id="{3C6F4AA4-B508-44A0-9479-4C03BDE7468A}" type="datetimeFigureOut">
              <a:rPr lang="en-US" smtClean="0"/>
              <a:t>1/10/2022</a:t>
            </a:fld>
            <a:endParaRPr lang="en-US"/>
          </a:p>
        </p:txBody>
      </p:sp>
      <p:sp>
        <p:nvSpPr>
          <p:cNvPr id="5" name="Footer Placeholder 4">
            <a:extLst>
              <a:ext uri="{FF2B5EF4-FFF2-40B4-BE49-F238E27FC236}">
                <a16:creationId xmlns:a16="http://schemas.microsoft.com/office/drawing/2014/main" id="{932306B4-EFBC-44D5-BC2A-526A9C8CC9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0B9A73-6F8D-46F9-A0B0-A6D6DED84A85}"/>
              </a:ext>
            </a:extLst>
          </p:cNvPr>
          <p:cNvSpPr>
            <a:spLocks noGrp="1"/>
          </p:cNvSpPr>
          <p:nvPr>
            <p:ph type="sldNum" sz="quarter" idx="12"/>
          </p:nvPr>
        </p:nvSpPr>
        <p:spPr/>
        <p:txBody>
          <a:bodyPr/>
          <a:lstStyle/>
          <a:p>
            <a:fld id="{3F5CFBF5-81AB-4FE6-B1D6-C702F8440F2A}" type="slidenum">
              <a:rPr lang="en-US" smtClean="0"/>
              <a:t>‹#›</a:t>
            </a:fld>
            <a:endParaRPr lang="en-US"/>
          </a:p>
        </p:txBody>
      </p:sp>
    </p:spTree>
    <p:extLst>
      <p:ext uri="{BB962C8B-B14F-4D97-AF65-F5344CB8AC3E}">
        <p14:creationId xmlns:p14="http://schemas.microsoft.com/office/powerpoint/2010/main" val="1441125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8F660-34B9-47F0-9748-27D6FBE243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50217D-BEA0-48C3-ABAE-5C9276EF2F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146C8D-89D3-4526-A14E-35334F1F8AF3}"/>
              </a:ext>
            </a:extLst>
          </p:cNvPr>
          <p:cNvSpPr>
            <a:spLocks noGrp="1"/>
          </p:cNvSpPr>
          <p:nvPr>
            <p:ph type="dt" sz="half" idx="10"/>
          </p:nvPr>
        </p:nvSpPr>
        <p:spPr/>
        <p:txBody>
          <a:bodyPr/>
          <a:lstStyle/>
          <a:p>
            <a:fld id="{3C6F4AA4-B508-44A0-9479-4C03BDE7468A}" type="datetimeFigureOut">
              <a:rPr lang="en-US" smtClean="0"/>
              <a:t>1/10/2022</a:t>
            </a:fld>
            <a:endParaRPr lang="en-US"/>
          </a:p>
        </p:txBody>
      </p:sp>
      <p:sp>
        <p:nvSpPr>
          <p:cNvPr id="5" name="Footer Placeholder 4">
            <a:extLst>
              <a:ext uri="{FF2B5EF4-FFF2-40B4-BE49-F238E27FC236}">
                <a16:creationId xmlns:a16="http://schemas.microsoft.com/office/drawing/2014/main" id="{53E4490E-B7A2-470B-BC94-EE5B918F68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52C6D1-422C-401C-AD64-6BBAB4F3F50D}"/>
              </a:ext>
            </a:extLst>
          </p:cNvPr>
          <p:cNvSpPr>
            <a:spLocks noGrp="1"/>
          </p:cNvSpPr>
          <p:nvPr>
            <p:ph type="sldNum" sz="quarter" idx="12"/>
          </p:nvPr>
        </p:nvSpPr>
        <p:spPr/>
        <p:txBody>
          <a:bodyPr/>
          <a:lstStyle/>
          <a:p>
            <a:fld id="{3F5CFBF5-81AB-4FE6-B1D6-C702F8440F2A}" type="slidenum">
              <a:rPr lang="en-US" smtClean="0"/>
              <a:t>‹#›</a:t>
            </a:fld>
            <a:endParaRPr lang="en-US"/>
          </a:p>
        </p:txBody>
      </p:sp>
    </p:spTree>
    <p:extLst>
      <p:ext uri="{BB962C8B-B14F-4D97-AF65-F5344CB8AC3E}">
        <p14:creationId xmlns:p14="http://schemas.microsoft.com/office/powerpoint/2010/main" val="2357069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0CB2C4-EB28-4AA5-863E-9A87976C15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461C7F-54D1-4F55-A16F-46ABD3E265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CB5F00-9644-423A-A6C3-722B14CB4D25}"/>
              </a:ext>
            </a:extLst>
          </p:cNvPr>
          <p:cNvSpPr>
            <a:spLocks noGrp="1"/>
          </p:cNvSpPr>
          <p:nvPr>
            <p:ph type="dt" sz="half" idx="10"/>
          </p:nvPr>
        </p:nvSpPr>
        <p:spPr/>
        <p:txBody>
          <a:bodyPr/>
          <a:lstStyle/>
          <a:p>
            <a:fld id="{3C6F4AA4-B508-44A0-9479-4C03BDE7468A}" type="datetimeFigureOut">
              <a:rPr lang="en-US" smtClean="0"/>
              <a:t>1/10/2022</a:t>
            </a:fld>
            <a:endParaRPr lang="en-US"/>
          </a:p>
        </p:txBody>
      </p:sp>
      <p:sp>
        <p:nvSpPr>
          <p:cNvPr id="5" name="Footer Placeholder 4">
            <a:extLst>
              <a:ext uri="{FF2B5EF4-FFF2-40B4-BE49-F238E27FC236}">
                <a16:creationId xmlns:a16="http://schemas.microsoft.com/office/drawing/2014/main" id="{3AE1D545-5A76-4B74-815F-E0A0B853CE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18B8B5-DA80-43CC-BFCB-1487B19C7F8A}"/>
              </a:ext>
            </a:extLst>
          </p:cNvPr>
          <p:cNvSpPr>
            <a:spLocks noGrp="1"/>
          </p:cNvSpPr>
          <p:nvPr>
            <p:ph type="sldNum" sz="quarter" idx="12"/>
          </p:nvPr>
        </p:nvSpPr>
        <p:spPr/>
        <p:txBody>
          <a:bodyPr/>
          <a:lstStyle/>
          <a:p>
            <a:fld id="{3F5CFBF5-81AB-4FE6-B1D6-C702F8440F2A}" type="slidenum">
              <a:rPr lang="en-US" smtClean="0"/>
              <a:t>‹#›</a:t>
            </a:fld>
            <a:endParaRPr lang="en-US"/>
          </a:p>
        </p:txBody>
      </p:sp>
    </p:spTree>
    <p:extLst>
      <p:ext uri="{BB962C8B-B14F-4D97-AF65-F5344CB8AC3E}">
        <p14:creationId xmlns:p14="http://schemas.microsoft.com/office/powerpoint/2010/main" val="1425542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708D8-55A0-45F9-AA7B-3D45CF24B6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E1EDAC-FEFD-482F-AE2C-9B94A7FDF1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F6D141-F89E-4A7C-BB16-D17088C0062E}"/>
              </a:ext>
            </a:extLst>
          </p:cNvPr>
          <p:cNvSpPr>
            <a:spLocks noGrp="1"/>
          </p:cNvSpPr>
          <p:nvPr>
            <p:ph type="dt" sz="half" idx="10"/>
          </p:nvPr>
        </p:nvSpPr>
        <p:spPr/>
        <p:txBody>
          <a:bodyPr/>
          <a:lstStyle/>
          <a:p>
            <a:fld id="{3C6F4AA4-B508-44A0-9479-4C03BDE7468A}" type="datetimeFigureOut">
              <a:rPr lang="en-US" smtClean="0"/>
              <a:t>1/10/2022</a:t>
            </a:fld>
            <a:endParaRPr lang="en-US"/>
          </a:p>
        </p:txBody>
      </p:sp>
      <p:sp>
        <p:nvSpPr>
          <p:cNvPr id="5" name="Footer Placeholder 4">
            <a:extLst>
              <a:ext uri="{FF2B5EF4-FFF2-40B4-BE49-F238E27FC236}">
                <a16:creationId xmlns:a16="http://schemas.microsoft.com/office/drawing/2014/main" id="{7B80FC42-A0FE-4DFE-95E0-1C521BB6EF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577B34-2B29-4701-80D8-E8858FF773D7}"/>
              </a:ext>
            </a:extLst>
          </p:cNvPr>
          <p:cNvSpPr>
            <a:spLocks noGrp="1"/>
          </p:cNvSpPr>
          <p:nvPr>
            <p:ph type="sldNum" sz="quarter" idx="12"/>
          </p:nvPr>
        </p:nvSpPr>
        <p:spPr/>
        <p:txBody>
          <a:bodyPr/>
          <a:lstStyle/>
          <a:p>
            <a:fld id="{3F5CFBF5-81AB-4FE6-B1D6-C702F8440F2A}" type="slidenum">
              <a:rPr lang="en-US" smtClean="0"/>
              <a:t>‹#›</a:t>
            </a:fld>
            <a:endParaRPr lang="en-US"/>
          </a:p>
        </p:txBody>
      </p:sp>
    </p:spTree>
    <p:extLst>
      <p:ext uri="{BB962C8B-B14F-4D97-AF65-F5344CB8AC3E}">
        <p14:creationId xmlns:p14="http://schemas.microsoft.com/office/powerpoint/2010/main" val="1282584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CE982-1BA1-452E-9250-CA4B6C3E85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8907E5-2888-412D-BAA8-61D2934B0E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BDFDE2-7056-46B3-A98C-C74BD81BBCE8}"/>
              </a:ext>
            </a:extLst>
          </p:cNvPr>
          <p:cNvSpPr>
            <a:spLocks noGrp="1"/>
          </p:cNvSpPr>
          <p:nvPr>
            <p:ph type="dt" sz="half" idx="10"/>
          </p:nvPr>
        </p:nvSpPr>
        <p:spPr/>
        <p:txBody>
          <a:bodyPr/>
          <a:lstStyle/>
          <a:p>
            <a:fld id="{3C6F4AA4-B508-44A0-9479-4C03BDE7468A}" type="datetimeFigureOut">
              <a:rPr lang="en-US" smtClean="0"/>
              <a:t>1/10/2022</a:t>
            </a:fld>
            <a:endParaRPr lang="en-US"/>
          </a:p>
        </p:txBody>
      </p:sp>
      <p:sp>
        <p:nvSpPr>
          <p:cNvPr id="5" name="Footer Placeholder 4">
            <a:extLst>
              <a:ext uri="{FF2B5EF4-FFF2-40B4-BE49-F238E27FC236}">
                <a16:creationId xmlns:a16="http://schemas.microsoft.com/office/drawing/2014/main" id="{78B24418-F5CB-468A-BC8F-47CF9B22C0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4709A3-0461-4141-B806-548B9F6567B1}"/>
              </a:ext>
            </a:extLst>
          </p:cNvPr>
          <p:cNvSpPr>
            <a:spLocks noGrp="1"/>
          </p:cNvSpPr>
          <p:nvPr>
            <p:ph type="sldNum" sz="quarter" idx="12"/>
          </p:nvPr>
        </p:nvSpPr>
        <p:spPr/>
        <p:txBody>
          <a:bodyPr/>
          <a:lstStyle/>
          <a:p>
            <a:fld id="{3F5CFBF5-81AB-4FE6-B1D6-C702F8440F2A}" type="slidenum">
              <a:rPr lang="en-US" smtClean="0"/>
              <a:t>‹#›</a:t>
            </a:fld>
            <a:endParaRPr lang="en-US"/>
          </a:p>
        </p:txBody>
      </p:sp>
    </p:spTree>
    <p:extLst>
      <p:ext uri="{BB962C8B-B14F-4D97-AF65-F5344CB8AC3E}">
        <p14:creationId xmlns:p14="http://schemas.microsoft.com/office/powerpoint/2010/main" val="2614983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70C0-CEA3-4222-A5E9-C351DE6A7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1627B5-93BA-4F32-90E3-464FB10952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086274-236E-41FB-95A2-DA8CA424AD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D395F0-EB2E-4EAE-B273-6EEE4E3E2498}"/>
              </a:ext>
            </a:extLst>
          </p:cNvPr>
          <p:cNvSpPr>
            <a:spLocks noGrp="1"/>
          </p:cNvSpPr>
          <p:nvPr>
            <p:ph type="dt" sz="half" idx="10"/>
          </p:nvPr>
        </p:nvSpPr>
        <p:spPr/>
        <p:txBody>
          <a:bodyPr/>
          <a:lstStyle/>
          <a:p>
            <a:fld id="{3C6F4AA4-B508-44A0-9479-4C03BDE7468A}" type="datetimeFigureOut">
              <a:rPr lang="en-US" smtClean="0"/>
              <a:t>1/10/2022</a:t>
            </a:fld>
            <a:endParaRPr lang="en-US"/>
          </a:p>
        </p:txBody>
      </p:sp>
      <p:sp>
        <p:nvSpPr>
          <p:cNvPr id="6" name="Footer Placeholder 5">
            <a:extLst>
              <a:ext uri="{FF2B5EF4-FFF2-40B4-BE49-F238E27FC236}">
                <a16:creationId xmlns:a16="http://schemas.microsoft.com/office/drawing/2014/main" id="{F2E07EE5-002E-4215-B14C-D9CCDD69BF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EC1B53-8E45-41F8-A611-B91E6B84A9C9}"/>
              </a:ext>
            </a:extLst>
          </p:cNvPr>
          <p:cNvSpPr>
            <a:spLocks noGrp="1"/>
          </p:cNvSpPr>
          <p:nvPr>
            <p:ph type="sldNum" sz="quarter" idx="12"/>
          </p:nvPr>
        </p:nvSpPr>
        <p:spPr/>
        <p:txBody>
          <a:bodyPr/>
          <a:lstStyle/>
          <a:p>
            <a:fld id="{3F5CFBF5-81AB-4FE6-B1D6-C702F8440F2A}" type="slidenum">
              <a:rPr lang="en-US" smtClean="0"/>
              <a:t>‹#›</a:t>
            </a:fld>
            <a:endParaRPr lang="en-US"/>
          </a:p>
        </p:txBody>
      </p:sp>
    </p:spTree>
    <p:extLst>
      <p:ext uri="{BB962C8B-B14F-4D97-AF65-F5344CB8AC3E}">
        <p14:creationId xmlns:p14="http://schemas.microsoft.com/office/powerpoint/2010/main" val="178370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EDF9D-FCE7-4B92-B374-BC3DA3969D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4AA775-2773-4FE6-80B8-E781DA09A6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60C08B-AC55-4B5E-9E18-77B4335F1C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3FC35E-FD60-4BEA-BF5A-039BED4E23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F417AF-37A6-4F06-B38D-9E932DD758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2FAD8B-32C2-4245-9CF2-BBF8AD686755}"/>
              </a:ext>
            </a:extLst>
          </p:cNvPr>
          <p:cNvSpPr>
            <a:spLocks noGrp="1"/>
          </p:cNvSpPr>
          <p:nvPr>
            <p:ph type="dt" sz="half" idx="10"/>
          </p:nvPr>
        </p:nvSpPr>
        <p:spPr/>
        <p:txBody>
          <a:bodyPr/>
          <a:lstStyle/>
          <a:p>
            <a:fld id="{3C6F4AA4-B508-44A0-9479-4C03BDE7468A}" type="datetimeFigureOut">
              <a:rPr lang="en-US" smtClean="0"/>
              <a:t>1/10/2022</a:t>
            </a:fld>
            <a:endParaRPr lang="en-US"/>
          </a:p>
        </p:txBody>
      </p:sp>
      <p:sp>
        <p:nvSpPr>
          <p:cNvPr id="8" name="Footer Placeholder 7">
            <a:extLst>
              <a:ext uri="{FF2B5EF4-FFF2-40B4-BE49-F238E27FC236}">
                <a16:creationId xmlns:a16="http://schemas.microsoft.com/office/drawing/2014/main" id="{7AAFE9E4-6795-4289-9E14-DA276DAB95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64210A4-8AA8-4457-BC2E-1201A79CA9E1}"/>
              </a:ext>
            </a:extLst>
          </p:cNvPr>
          <p:cNvSpPr>
            <a:spLocks noGrp="1"/>
          </p:cNvSpPr>
          <p:nvPr>
            <p:ph type="sldNum" sz="quarter" idx="12"/>
          </p:nvPr>
        </p:nvSpPr>
        <p:spPr/>
        <p:txBody>
          <a:bodyPr/>
          <a:lstStyle/>
          <a:p>
            <a:fld id="{3F5CFBF5-81AB-4FE6-B1D6-C702F8440F2A}" type="slidenum">
              <a:rPr lang="en-US" smtClean="0"/>
              <a:t>‹#›</a:t>
            </a:fld>
            <a:endParaRPr lang="en-US"/>
          </a:p>
        </p:txBody>
      </p:sp>
    </p:spTree>
    <p:extLst>
      <p:ext uri="{BB962C8B-B14F-4D97-AF65-F5344CB8AC3E}">
        <p14:creationId xmlns:p14="http://schemas.microsoft.com/office/powerpoint/2010/main" val="2156210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544C8-5FE1-4F0A-A18C-B149778396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C99EB2-38BC-4B58-87F7-72D4DDED6C09}"/>
              </a:ext>
            </a:extLst>
          </p:cNvPr>
          <p:cNvSpPr>
            <a:spLocks noGrp="1"/>
          </p:cNvSpPr>
          <p:nvPr>
            <p:ph type="dt" sz="half" idx="10"/>
          </p:nvPr>
        </p:nvSpPr>
        <p:spPr/>
        <p:txBody>
          <a:bodyPr/>
          <a:lstStyle/>
          <a:p>
            <a:fld id="{3C6F4AA4-B508-44A0-9479-4C03BDE7468A}" type="datetimeFigureOut">
              <a:rPr lang="en-US" smtClean="0"/>
              <a:t>1/10/2022</a:t>
            </a:fld>
            <a:endParaRPr lang="en-US"/>
          </a:p>
        </p:txBody>
      </p:sp>
      <p:sp>
        <p:nvSpPr>
          <p:cNvPr id="4" name="Footer Placeholder 3">
            <a:extLst>
              <a:ext uri="{FF2B5EF4-FFF2-40B4-BE49-F238E27FC236}">
                <a16:creationId xmlns:a16="http://schemas.microsoft.com/office/drawing/2014/main" id="{C786F54C-187F-404C-9023-6741BF2F5F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71493C-8A98-4F19-A691-FE9ABCB45117}"/>
              </a:ext>
            </a:extLst>
          </p:cNvPr>
          <p:cNvSpPr>
            <a:spLocks noGrp="1"/>
          </p:cNvSpPr>
          <p:nvPr>
            <p:ph type="sldNum" sz="quarter" idx="12"/>
          </p:nvPr>
        </p:nvSpPr>
        <p:spPr/>
        <p:txBody>
          <a:bodyPr/>
          <a:lstStyle/>
          <a:p>
            <a:fld id="{3F5CFBF5-81AB-4FE6-B1D6-C702F8440F2A}" type="slidenum">
              <a:rPr lang="en-US" smtClean="0"/>
              <a:t>‹#›</a:t>
            </a:fld>
            <a:endParaRPr lang="en-US"/>
          </a:p>
        </p:txBody>
      </p:sp>
    </p:spTree>
    <p:extLst>
      <p:ext uri="{BB962C8B-B14F-4D97-AF65-F5344CB8AC3E}">
        <p14:creationId xmlns:p14="http://schemas.microsoft.com/office/powerpoint/2010/main" val="4084741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845F9E-15FE-49BF-B426-BF7636EA8673}"/>
              </a:ext>
            </a:extLst>
          </p:cNvPr>
          <p:cNvSpPr>
            <a:spLocks noGrp="1"/>
          </p:cNvSpPr>
          <p:nvPr>
            <p:ph type="dt" sz="half" idx="10"/>
          </p:nvPr>
        </p:nvSpPr>
        <p:spPr/>
        <p:txBody>
          <a:bodyPr/>
          <a:lstStyle/>
          <a:p>
            <a:fld id="{3C6F4AA4-B508-44A0-9479-4C03BDE7468A}" type="datetimeFigureOut">
              <a:rPr lang="en-US" smtClean="0"/>
              <a:t>1/10/2022</a:t>
            </a:fld>
            <a:endParaRPr lang="en-US"/>
          </a:p>
        </p:txBody>
      </p:sp>
      <p:sp>
        <p:nvSpPr>
          <p:cNvPr id="3" name="Footer Placeholder 2">
            <a:extLst>
              <a:ext uri="{FF2B5EF4-FFF2-40B4-BE49-F238E27FC236}">
                <a16:creationId xmlns:a16="http://schemas.microsoft.com/office/drawing/2014/main" id="{DDF5989E-5171-404D-800B-B86F6A4B81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A640CB-2C51-4467-9F0A-3B19AEBDBA6B}"/>
              </a:ext>
            </a:extLst>
          </p:cNvPr>
          <p:cNvSpPr>
            <a:spLocks noGrp="1"/>
          </p:cNvSpPr>
          <p:nvPr>
            <p:ph type="sldNum" sz="quarter" idx="12"/>
          </p:nvPr>
        </p:nvSpPr>
        <p:spPr/>
        <p:txBody>
          <a:bodyPr/>
          <a:lstStyle/>
          <a:p>
            <a:fld id="{3F5CFBF5-81AB-4FE6-B1D6-C702F8440F2A}" type="slidenum">
              <a:rPr lang="en-US" smtClean="0"/>
              <a:t>‹#›</a:t>
            </a:fld>
            <a:endParaRPr lang="en-US"/>
          </a:p>
        </p:txBody>
      </p:sp>
    </p:spTree>
    <p:extLst>
      <p:ext uri="{BB962C8B-B14F-4D97-AF65-F5344CB8AC3E}">
        <p14:creationId xmlns:p14="http://schemas.microsoft.com/office/powerpoint/2010/main" val="824339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0DDF5-F278-483E-8D56-A02ED8BBFA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69561C-178D-4EB9-843E-4FD9BC9F34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EB321A-2A33-4880-A72B-B1B9D39BA3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D18BDA-8F49-4D9E-AB93-313CAD31DAE2}"/>
              </a:ext>
            </a:extLst>
          </p:cNvPr>
          <p:cNvSpPr>
            <a:spLocks noGrp="1"/>
          </p:cNvSpPr>
          <p:nvPr>
            <p:ph type="dt" sz="half" idx="10"/>
          </p:nvPr>
        </p:nvSpPr>
        <p:spPr/>
        <p:txBody>
          <a:bodyPr/>
          <a:lstStyle/>
          <a:p>
            <a:fld id="{3C6F4AA4-B508-44A0-9479-4C03BDE7468A}" type="datetimeFigureOut">
              <a:rPr lang="en-US" smtClean="0"/>
              <a:t>1/10/2022</a:t>
            </a:fld>
            <a:endParaRPr lang="en-US"/>
          </a:p>
        </p:txBody>
      </p:sp>
      <p:sp>
        <p:nvSpPr>
          <p:cNvPr id="6" name="Footer Placeholder 5">
            <a:extLst>
              <a:ext uri="{FF2B5EF4-FFF2-40B4-BE49-F238E27FC236}">
                <a16:creationId xmlns:a16="http://schemas.microsoft.com/office/drawing/2014/main" id="{59528EAF-E17E-472D-A0D5-BBE3AFB049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9429FB-E31A-4E63-A03E-1E0FCDCB57CE}"/>
              </a:ext>
            </a:extLst>
          </p:cNvPr>
          <p:cNvSpPr>
            <a:spLocks noGrp="1"/>
          </p:cNvSpPr>
          <p:nvPr>
            <p:ph type="sldNum" sz="quarter" idx="12"/>
          </p:nvPr>
        </p:nvSpPr>
        <p:spPr/>
        <p:txBody>
          <a:bodyPr/>
          <a:lstStyle/>
          <a:p>
            <a:fld id="{3F5CFBF5-81AB-4FE6-B1D6-C702F8440F2A}" type="slidenum">
              <a:rPr lang="en-US" smtClean="0"/>
              <a:t>‹#›</a:t>
            </a:fld>
            <a:endParaRPr lang="en-US"/>
          </a:p>
        </p:txBody>
      </p:sp>
    </p:spTree>
    <p:extLst>
      <p:ext uri="{BB962C8B-B14F-4D97-AF65-F5344CB8AC3E}">
        <p14:creationId xmlns:p14="http://schemas.microsoft.com/office/powerpoint/2010/main" val="129899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8E4BA-7CF4-40E3-8ACD-AFE9B49898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312D8B-A940-484A-9B25-1562F94ECE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674B385-B971-43DB-973F-C2F532B116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C325FE-FECC-4C84-95AE-F661D1B47B4D}"/>
              </a:ext>
            </a:extLst>
          </p:cNvPr>
          <p:cNvSpPr>
            <a:spLocks noGrp="1"/>
          </p:cNvSpPr>
          <p:nvPr>
            <p:ph type="dt" sz="half" idx="10"/>
          </p:nvPr>
        </p:nvSpPr>
        <p:spPr/>
        <p:txBody>
          <a:bodyPr/>
          <a:lstStyle/>
          <a:p>
            <a:fld id="{3C6F4AA4-B508-44A0-9479-4C03BDE7468A}" type="datetimeFigureOut">
              <a:rPr lang="en-US" smtClean="0"/>
              <a:t>1/10/2022</a:t>
            </a:fld>
            <a:endParaRPr lang="en-US"/>
          </a:p>
        </p:txBody>
      </p:sp>
      <p:sp>
        <p:nvSpPr>
          <p:cNvPr id="6" name="Footer Placeholder 5">
            <a:extLst>
              <a:ext uri="{FF2B5EF4-FFF2-40B4-BE49-F238E27FC236}">
                <a16:creationId xmlns:a16="http://schemas.microsoft.com/office/drawing/2014/main" id="{E974B1F9-D7D2-4BBD-AD6D-2569A43BAA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BFC039-F2B6-4958-8E23-EE9203BCE4CF}"/>
              </a:ext>
            </a:extLst>
          </p:cNvPr>
          <p:cNvSpPr>
            <a:spLocks noGrp="1"/>
          </p:cNvSpPr>
          <p:nvPr>
            <p:ph type="sldNum" sz="quarter" idx="12"/>
          </p:nvPr>
        </p:nvSpPr>
        <p:spPr/>
        <p:txBody>
          <a:bodyPr/>
          <a:lstStyle/>
          <a:p>
            <a:fld id="{3F5CFBF5-81AB-4FE6-B1D6-C702F8440F2A}" type="slidenum">
              <a:rPr lang="en-US" smtClean="0"/>
              <a:t>‹#›</a:t>
            </a:fld>
            <a:endParaRPr lang="en-US"/>
          </a:p>
        </p:txBody>
      </p:sp>
    </p:spTree>
    <p:extLst>
      <p:ext uri="{BB962C8B-B14F-4D97-AF65-F5344CB8AC3E}">
        <p14:creationId xmlns:p14="http://schemas.microsoft.com/office/powerpoint/2010/main" val="96064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40342C-C45D-42AE-85D9-CA64312F67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F8FB58-9D44-45D5-88AF-DC3302B28B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562E47-E2F2-4959-AF12-84A982EB2E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6F4AA4-B508-44A0-9479-4C03BDE7468A}" type="datetimeFigureOut">
              <a:rPr lang="en-US" smtClean="0"/>
              <a:t>1/10/2022</a:t>
            </a:fld>
            <a:endParaRPr lang="en-US"/>
          </a:p>
        </p:txBody>
      </p:sp>
      <p:sp>
        <p:nvSpPr>
          <p:cNvPr id="5" name="Footer Placeholder 4">
            <a:extLst>
              <a:ext uri="{FF2B5EF4-FFF2-40B4-BE49-F238E27FC236}">
                <a16:creationId xmlns:a16="http://schemas.microsoft.com/office/drawing/2014/main" id="{E05796C8-EDB7-4333-93CB-9DF0C45479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4A640F-63D5-4ACD-9354-26C2A950A6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5CFBF5-81AB-4FE6-B1D6-C702F8440F2A}" type="slidenum">
              <a:rPr lang="en-US" smtClean="0"/>
              <a:t>‹#›</a:t>
            </a:fld>
            <a:endParaRPr lang="en-US"/>
          </a:p>
        </p:txBody>
      </p:sp>
    </p:spTree>
    <p:extLst>
      <p:ext uri="{BB962C8B-B14F-4D97-AF65-F5344CB8AC3E}">
        <p14:creationId xmlns:p14="http://schemas.microsoft.com/office/powerpoint/2010/main" val="5679332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diagramLayout" Target="../diagrams/layout2.xml"/><Relationship Id="rId7" Type="http://schemas.openxmlformats.org/officeDocument/2006/relationships/image" Target="../media/image1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16.jpeg"/><Relationship Id="rId5" Type="http://schemas.openxmlformats.org/officeDocument/2006/relationships/diagramColors" Target="../diagrams/colors2.xml"/><Relationship Id="rId10" Type="http://schemas.openxmlformats.org/officeDocument/2006/relationships/image" Target="../media/image15.png"/><Relationship Id="rId4" Type="http://schemas.openxmlformats.org/officeDocument/2006/relationships/diagramQuickStyle" Target="../diagrams/quickStyle2.xml"/><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5030BE2-CB3A-4BAA-BB3F-19A74E67ED09}"/>
              </a:ext>
            </a:extLst>
          </p:cNvPr>
          <p:cNvPicPr>
            <a:picLocks noChangeAspect="1"/>
          </p:cNvPicPr>
          <p:nvPr/>
        </p:nvPicPr>
        <p:blipFill rotWithShape="1">
          <a:blip r:embed="rId2">
            <a:alphaModFix amt="45000"/>
          </a:blip>
          <a:srcRect b="15730"/>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 name="Title 1">
            <a:extLst>
              <a:ext uri="{FF2B5EF4-FFF2-40B4-BE49-F238E27FC236}">
                <a16:creationId xmlns:a16="http://schemas.microsoft.com/office/drawing/2014/main" id="{8ACE2FEC-D8AD-4241-A6AF-EEB103208D71}"/>
              </a:ext>
            </a:extLst>
          </p:cNvPr>
          <p:cNvSpPr>
            <a:spLocks noGrp="1"/>
          </p:cNvSpPr>
          <p:nvPr>
            <p:ph type="ctrTitle"/>
          </p:nvPr>
        </p:nvSpPr>
        <p:spPr>
          <a:xfrm>
            <a:off x="1769532" y="1695576"/>
            <a:ext cx="8652938" cy="2857191"/>
          </a:xfrm>
        </p:spPr>
        <p:txBody>
          <a:bodyPr anchor="ctr">
            <a:normAutofit/>
          </a:bodyPr>
          <a:lstStyle/>
          <a:p>
            <a:r>
              <a:rPr lang="en-US" sz="5000"/>
              <a:t>Examining the Potential of Conservation Practices to Maximize Subfield Profitability and Environmental Benefits </a:t>
            </a:r>
          </a:p>
        </p:txBody>
      </p:sp>
      <p:sp>
        <p:nvSpPr>
          <p:cNvPr id="3" name="Subtitle 2">
            <a:extLst>
              <a:ext uri="{FF2B5EF4-FFF2-40B4-BE49-F238E27FC236}">
                <a16:creationId xmlns:a16="http://schemas.microsoft.com/office/drawing/2014/main" id="{5B22BF3F-1D64-43C5-9A26-EFCFCCB5A6A9}"/>
              </a:ext>
            </a:extLst>
          </p:cNvPr>
          <p:cNvSpPr>
            <a:spLocks noGrp="1"/>
          </p:cNvSpPr>
          <p:nvPr>
            <p:ph type="subTitle" idx="1"/>
          </p:nvPr>
        </p:nvSpPr>
        <p:spPr>
          <a:xfrm>
            <a:off x="1769532" y="4623127"/>
            <a:ext cx="8655200" cy="457201"/>
          </a:xfrm>
        </p:spPr>
        <p:txBody>
          <a:bodyPr>
            <a:normAutofit/>
          </a:bodyPr>
          <a:lstStyle/>
          <a:p>
            <a:r>
              <a:rPr lang="en-US" dirty="0"/>
              <a:t>By: Haleigh Summers</a:t>
            </a:r>
          </a:p>
        </p:txBody>
      </p:sp>
      <p:sp>
        <p:nvSpPr>
          <p:cNvPr id="13" name="Rectangle 12">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194686205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DC3CA-4AB0-48FC-9DFA-2B8D262CF7E4}"/>
              </a:ext>
            </a:extLst>
          </p:cNvPr>
          <p:cNvSpPr>
            <a:spLocks noGrp="1"/>
          </p:cNvSpPr>
          <p:nvPr>
            <p:ph type="title"/>
          </p:nvPr>
        </p:nvSpPr>
        <p:spPr/>
        <p:txBody>
          <a:bodyPr/>
          <a:lstStyle/>
          <a:p>
            <a:r>
              <a:rPr lang="en-US" dirty="0"/>
              <a:t>Thank You! </a:t>
            </a:r>
          </a:p>
        </p:txBody>
      </p:sp>
      <p:sp>
        <p:nvSpPr>
          <p:cNvPr id="3" name="Content Placeholder 2">
            <a:extLst>
              <a:ext uri="{FF2B5EF4-FFF2-40B4-BE49-F238E27FC236}">
                <a16:creationId xmlns:a16="http://schemas.microsoft.com/office/drawing/2014/main" id="{DC3AA02D-7151-4CB9-AA6F-9000BD904ED1}"/>
              </a:ext>
            </a:extLst>
          </p:cNvPr>
          <p:cNvSpPr>
            <a:spLocks noGrp="1"/>
          </p:cNvSpPr>
          <p:nvPr>
            <p:ph idx="1"/>
          </p:nvPr>
        </p:nvSpPr>
        <p:spPr>
          <a:xfrm>
            <a:off x="838200" y="1825625"/>
            <a:ext cx="4191000" cy="4351338"/>
          </a:xfrm>
        </p:spPr>
        <p:txBody>
          <a:bodyPr/>
          <a:lstStyle/>
          <a:p>
            <a:pPr marL="0" indent="0">
              <a:buNone/>
            </a:pPr>
            <a:r>
              <a:rPr lang="en-US" dirty="0"/>
              <a:t>Dr. John Tyndall</a:t>
            </a:r>
          </a:p>
          <a:p>
            <a:pPr marL="0" indent="0">
              <a:buNone/>
            </a:pPr>
            <a:r>
              <a:rPr lang="en-US" dirty="0"/>
              <a:t>Dr. Emily Zimmerman</a:t>
            </a:r>
          </a:p>
          <a:p>
            <a:pPr marL="0" indent="0">
              <a:buNone/>
            </a:pPr>
            <a:r>
              <a:rPr lang="en-US" dirty="0"/>
              <a:t>Dave James</a:t>
            </a:r>
          </a:p>
          <a:p>
            <a:pPr marL="0" indent="0">
              <a:buNone/>
            </a:pPr>
            <a:r>
              <a:rPr lang="en-US" dirty="0"/>
              <a:t>Dr. Alejandro </a:t>
            </a:r>
            <a:r>
              <a:rPr lang="en-US" dirty="0" err="1"/>
              <a:t>Plastina</a:t>
            </a:r>
            <a:endParaRPr lang="en-US" dirty="0"/>
          </a:p>
          <a:p>
            <a:pPr marL="0" indent="0">
              <a:buNone/>
            </a:pPr>
            <a:r>
              <a:rPr lang="en-US" dirty="0"/>
              <a:t>Dr. Brian Gelder</a:t>
            </a:r>
          </a:p>
          <a:p>
            <a:pPr marL="0" indent="0">
              <a:buNone/>
            </a:pPr>
            <a:r>
              <a:rPr lang="en-US" dirty="0"/>
              <a:t>Dr. Bradley Miller</a:t>
            </a:r>
          </a:p>
          <a:p>
            <a:pPr marL="0" indent="0">
              <a:buNone/>
            </a:pPr>
            <a:r>
              <a:rPr lang="en-US" dirty="0"/>
              <a:t>Dr. Amy Kaleita</a:t>
            </a:r>
          </a:p>
          <a:p>
            <a:pPr marL="0" indent="0">
              <a:buNone/>
            </a:pPr>
            <a:r>
              <a:rPr lang="en-US" dirty="0"/>
              <a:t>Meyer Bohn</a:t>
            </a:r>
          </a:p>
        </p:txBody>
      </p:sp>
      <p:grpSp>
        <p:nvGrpSpPr>
          <p:cNvPr id="9" name="Group 8">
            <a:extLst>
              <a:ext uri="{FF2B5EF4-FFF2-40B4-BE49-F238E27FC236}">
                <a16:creationId xmlns:a16="http://schemas.microsoft.com/office/drawing/2014/main" id="{74C4E240-7D5B-4AFF-AD79-FCB85D9F46B3}"/>
              </a:ext>
            </a:extLst>
          </p:cNvPr>
          <p:cNvGrpSpPr/>
          <p:nvPr/>
        </p:nvGrpSpPr>
        <p:grpSpPr>
          <a:xfrm>
            <a:off x="7057389" y="4520406"/>
            <a:ext cx="5012691" cy="2341880"/>
            <a:chOff x="7179309" y="167640"/>
            <a:chExt cx="5012691" cy="2341880"/>
          </a:xfrm>
        </p:grpSpPr>
        <p:graphicFrame>
          <p:nvGraphicFramePr>
            <p:cNvPr id="4" name="Content Placeholder 2">
              <a:extLst>
                <a:ext uri="{FF2B5EF4-FFF2-40B4-BE49-F238E27FC236}">
                  <a16:creationId xmlns:a16="http://schemas.microsoft.com/office/drawing/2014/main" id="{A5716324-2E31-4FE0-9FC8-87758297AE2F}"/>
                </a:ext>
              </a:extLst>
            </p:cNvPr>
            <p:cNvGraphicFramePr>
              <a:graphicFrameLocks/>
            </p:cNvGraphicFramePr>
            <p:nvPr>
              <p:extLst>
                <p:ext uri="{D42A27DB-BD31-4B8C-83A1-F6EECF244321}">
                  <p14:modId xmlns:p14="http://schemas.microsoft.com/office/powerpoint/2010/main" val="3554048940"/>
                </p:ext>
              </p:extLst>
            </p:nvPr>
          </p:nvGraphicFramePr>
          <p:xfrm>
            <a:off x="7179310" y="167640"/>
            <a:ext cx="5012690" cy="2341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Graphic 5" descr="Envelope with solid fill">
              <a:extLst>
                <a:ext uri="{FF2B5EF4-FFF2-40B4-BE49-F238E27FC236}">
                  <a16:creationId xmlns:a16="http://schemas.microsoft.com/office/drawing/2014/main" id="{941BFC3A-989D-40F2-AFF3-57B2FBE1569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79309" y="956945"/>
              <a:ext cx="701040" cy="701040"/>
            </a:xfrm>
            <a:prstGeom prst="rect">
              <a:avLst/>
            </a:prstGeom>
          </p:spPr>
        </p:pic>
        <p:pic>
          <p:nvPicPr>
            <p:cNvPr id="2050" name="Picture 2" descr="Who Made That Twitter Bird? - The New York Times">
              <a:extLst>
                <a:ext uri="{FF2B5EF4-FFF2-40B4-BE49-F238E27FC236}">
                  <a16:creationId xmlns:a16="http://schemas.microsoft.com/office/drawing/2014/main" id="{2F4B1DA3-73E1-4127-A2F2-9704E1219D9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86765" y="1792922"/>
              <a:ext cx="699934" cy="508317"/>
            </a:xfrm>
            <a:prstGeom prst="rect">
              <a:avLst/>
            </a:prstGeom>
            <a:noFill/>
            <a:extLst>
              <a:ext uri="{909E8E84-426E-40DD-AFC4-6F175D3DCCD1}">
                <a14:hiddenFill xmlns:a14="http://schemas.microsoft.com/office/drawing/2010/main">
                  <a:solidFill>
                    <a:srgbClr val="FFFFFF"/>
                  </a:solidFill>
                </a14:hiddenFill>
              </a:ext>
            </a:extLst>
          </p:spPr>
        </p:pic>
      </p:grpSp>
      <p:pic>
        <p:nvPicPr>
          <p:cNvPr id="2052" name="Picture 4" descr="National Science Foundation">
            <a:extLst>
              <a:ext uri="{FF2B5EF4-FFF2-40B4-BE49-F238E27FC236}">
                <a16:creationId xmlns:a16="http://schemas.microsoft.com/office/drawing/2014/main" id="{528A098A-A161-47AF-85CA-64968C978AE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36760" y="1767284"/>
            <a:ext cx="1428750" cy="14382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FAR Grant to Accelerate Crop Development | Raymond F. Baker Center for  Plant Breeding">
            <a:extLst>
              <a:ext uri="{FF2B5EF4-FFF2-40B4-BE49-F238E27FC236}">
                <a16:creationId xmlns:a16="http://schemas.microsoft.com/office/drawing/2014/main" id="{1182DBD6-CA4A-4628-A493-23AE05D36E1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04776" y="1867297"/>
            <a:ext cx="3705225"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324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B79CB-C30D-482B-BD6F-6FE9CDE47870}"/>
              </a:ext>
            </a:extLst>
          </p:cNvPr>
          <p:cNvSpPr>
            <a:spLocks noGrp="1"/>
          </p:cNvSpPr>
          <p:nvPr>
            <p:ph type="title"/>
          </p:nvPr>
        </p:nvSpPr>
        <p:spPr/>
        <p:txBody>
          <a:bodyPr>
            <a:normAutofit/>
          </a:bodyPr>
          <a:lstStyle/>
          <a:p>
            <a:r>
              <a:rPr lang="en-US" dirty="0"/>
              <a:t>Subfield Profitability</a:t>
            </a:r>
            <a:br>
              <a:rPr lang="en-US" dirty="0"/>
            </a:br>
            <a:endParaRPr lang="en-US" dirty="0"/>
          </a:p>
        </p:txBody>
      </p:sp>
      <p:sp>
        <p:nvSpPr>
          <p:cNvPr id="10" name="Content Placeholder 9">
            <a:extLst>
              <a:ext uri="{FF2B5EF4-FFF2-40B4-BE49-F238E27FC236}">
                <a16:creationId xmlns:a16="http://schemas.microsoft.com/office/drawing/2014/main" id="{CFF2F0ED-A9CA-4766-89C7-5786063C2014}"/>
              </a:ext>
            </a:extLst>
          </p:cNvPr>
          <p:cNvSpPr>
            <a:spLocks noGrp="1"/>
          </p:cNvSpPr>
          <p:nvPr>
            <p:ph sz="half" idx="2"/>
          </p:nvPr>
        </p:nvSpPr>
        <p:spPr/>
        <p:txBody>
          <a:bodyPr/>
          <a:lstStyle/>
          <a:p>
            <a:r>
              <a:rPr lang="en-US" dirty="0"/>
              <a:t>Chronically Unprofitable Land:</a:t>
            </a:r>
          </a:p>
          <a:p>
            <a:pPr lvl="1"/>
            <a:r>
              <a:rPr lang="en-US" dirty="0"/>
              <a:t>In good years, has $0 profit for farmers</a:t>
            </a:r>
          </a:p>
          <a:p>
            <a:pPr lvl="1"/>
            <a:r>
              <a:rPr lang="en-US" dirty="0"/>
              <a:t>In bad years, loses farmer money</a:t>
            </a:r>
          </a:p>
          <a:p>
            <a:r>
              <a:rPr lang="en-US" dirty="0"/>
              <a:t>“…between 5 and 15% of fields consistently face productivity challenges” </a:t>
            </a:r>
            <a:r>
              <a:rPr lang="en-US" sz="2000" dirty="0"/>
              <a:t>(</a:t>
            </a:r>
            <a:r>
              <a:rPr lang="en-US" sz="2000" dirty="0" err="1"/>
              <a:t>Muth</a:t>
            </a:r>
            <a:r>
              <a:rPr lang="en-US" sz="2000" dirty="0"/>
              <a:t>, 2014)</a:t>
            </a:r>
          </a:p>
          <a:p>
            <a:r>
              <a:rPr lang="en-US" dirty="0"/>
              <a:t>“… could increase overall cropland profitability by 80%.” </a:t>
            </a:r>
            <a:r>
              <a:rPr lang="en-US" sz="2000" dirty="0"/>
              <a:t>(</a:t>
            </a:r>
            <a:r>
              <a:rPr lang="en-US" sz="2000" dirty="0" err="1"/>
              <a:t>Brandes</a:t>
            </a:r>
            <a:r>
              <a:rPr lang="en-US" sz="2000" dirty="0"/>
              <a:t> et al. 2016)</a:t>
            </a:r>
            <a:endParaRPr lang="en-US" dirty="0"/>
          </a:p>
        </p:txBody>
      </p:sp>
      <p:grpSp>
        <p:nvGrpSpPr>
          <p:cNvPr id="4" name="Group 3">
            <a:extLst>
              <a:ext uri="{FF2B5EF4-FFF2-40B4-BE49-F238E27FC236}">
                <a16:creationId xmlns:a16="http://schemas.microsoft.com/office/drawing/2014/main" id="{F2747F77-6E78-4182-A6FC-3DBF1EE62154}"/>
              </a:ext>
            </a:extLst>
          </p:cNvPr>
          <p:cNvGrpSpPr/>
          <p:nvPr/>
        </p:nvGrpSpPr>
        <p:grpSpPr>
          <a:xfrm>
            <a:off x="838200" y="1380707"/>
            <a:ext cx="4891514" cy="5016185"/>
            <a:chOff x="162560" y="1333815"/>
            <a:chExt cx="4891514" cy="5016185"/>
          </a:xfrm>
        </p:grpSpPr>
        <p:pic>
          <p:nvPicPr>
            <p:cNvPr id="7" name="Picture 6">
              <a:extLst>
                <a:ext uri="{FF2B5EF4-FFF2-40B4-BE49-F238E27FC236}">
                  <a16:creationId xmlns:a16="http://schemas.microsoft.com/office/drawing/2014/main" id="{30AE362A-4157-4E7E-BEAC-28734CBECE7D}"/>
                </a:ext>
              </a:extLst>
            </p:cNvPr>
            <p:cNvPicPr>
              <a:picLocks noChangeAspect="1"/>
            </p:cNvPicPr>
            <p:nvPr/>
          </p:nvPicPr>
          <p:blipFill>
            <a:blip r:embed="rId2"/>
            <a:stretch>
              <a:fillRect/>
            </a:stretch>
          </p:blipFill>
          <p:spPr>
            <a:xfrm>
              <a:off x="162560" y="1333815"/>
              <a:ext cx="4891514" cy="5016185"/>
            </a:xfrm>
            <a:prstGeom prst="rect">
              <a:avLst/>
            </a:prstGeom>
          </p:spPr>
        </p:pic>
        <p:sp>
          <p:nvSpPr>
            <p:cNvPr id="11" name="TextBox 10">
              <a:extLst>
                <a:ext uri="{FF2B5EF4-FFF2-40B4-BE49-F238E27FC236}">
                  <a16:creationId xmlns:a16="http://schemas.microsoft.com/office/drawing/2014/main" id="{EFAE86E1-CC89-4537-93C0-DD2E2233B585}"/>
                </a:ext>
              </a:extLst>
            </p:cNvPr>
            <p:cNvSpPr txBox="1"/>
            <p:nvPr/>
          </p:nvSpPr>
          <p:spPr>
            <a:xfrm>
              <a:off x="2909805" y="1437619"/>
              <a:ext cx="1146380" cy="307777"/>
            </a:xfrm>
            <a:prstGeom prst="rect">
              <a:avLst/>
            </a:prstGeom>
            <a:noFill/>
          </p:spPr>
          <p:txBody>
            <a:bodyPr wrap="square">
              <a:spAutoFit/>
            </a:bodyPr>
            <a:lstStyle/>
            <a:p>
              <a:pPr marL="304800" indent="-304800"/>
              <a:r>
                <a:rPr lang="en-US" sz="1400" dirty="0">
                  <a:effectLst/>
                </a:rPr>
                <a:t>(</a:t>
              </a:r>
              <a:r>
                <a:rPr lang="en-US" sz="1400" dirty="0" err="1">
                  <a:effectLst/>
                </a:rPr>
                <a:t>Muth</a:t>
              </a:r>
              <a:r>
                <a:rPr lang="en-US" sz="1400" dirty="0">
                  <a:effectLst/>
                </a:rPr>
                <a:t>, 2014) </a:t>
              </a:r>
            </a:p>
          </p:txBody>
        </p:sp>
      </p:grpSp>
    </p:spTree>
    <p:extLst>
      <p:ext uri="{BB962C8B-B14F-4D97-AF65-F5344CB8AC3E}">
        <p14:creationId xmlns:p14="http://schemas.microsoft.com/office/powerpoint/2010/main" val="397675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09425A-D3B1-40B7-AAD3-3E48BB5058D8}"/>
              </a:ext>
            </a:extLst>
          </p:cNvPr>
          <p:cNvPicPr>
            <a:picLocks noChangeAspect="1"/>
          </p:cNvPicPr>
          <p:nvPr/>
        </p:nvPicPr>
        <p:blipFill>
          <a:blip r:embed="rId2"/>
          <a:stretch>
            <a:fillRect/>
          </a:stretch>
        </p:blipFill>
        <p:spPr>
          <a:xfrm>
            <a:off x="6017219" y="0"/>
            <a:ext cx="6081623" cy="6858000"/>
          </a:xfrm>
          <a:prstGeom prst="rect">
            <a:avLst/>
          </a:prstGeom>
        </p:spPr>
      </p:pic>
      <p:sp>
        <p:nvSpPr>
          <p:cNvPr id="2" name="Title 1">
            <a:extLst>
              <a:ext uri="{FF2B5EF4-FFF2-40B4-BE49-F238E27FC236}">
                <a16:creationId xmlns:a16="http://schemas.microsoft.com/office/drawing/2014/main" id="{D023E500-4699-4021-A145-EC0D8EDE3454}"/>
              </a:ext>
            </a:extLst>
          </p:cNvPr>
          <p:cNvSpPr>
            <a:spLocks noGrp="1"/>
          </p:cNvSpPr>
          <p:nvPr>
            <p:ph type="title"/>
          </p:nvPr>
        </p:nvSpPr>
        <p:spPr>
          <a:xfrm>
            <a:off x="838200" y="365125"/>
            <a:ext cx="6656754" cy="1325563"/>
          </a:xfrm>
        </p:spPr>
        <p:txBody>
          <a:bodyPr/>
          <a:lstStyle/>
          <a:p>
            <a:r>
              <a:rPr lang="en-US" dirty="0"/>
              <a:t>Subfield Profitability Benefits</a:t>
            </a:r>
          </a:p>
        </p:txBody>
      </p:sp>
      <p:sp>
        <p:nvSpPr>
          <p:cNvPr id="3" name="Content Placeholder 2">
            <a:extLst>
              <a:ext uri="{FF2B5EF4-FFF2-40B4-BE49-F238E27FC236}">
                <a16:creationId xmlns:a16="http://schemas.microsoft.com/office/drawing/2014/main" id="{15B90384-772F-4922-8471-58D45A97CD35}"/>
              </a:ext>
            </a:extLst>
          </p:cNvPr>
          <p:cNvSpPr>
            <a:spLocks noGrp="1"/>
          </p:cNvSpPr>
          <p:nvPr>
            <p:ph idx="1"/>
          </p:nvPr>
        </p:nvSpPr>
        <p:spPr/>
        <p:txBody>
          <a:bodyPr>
            <a:normAutofit/>
          </a:bodyPr>
          <a:lstStyle/>
          <a:p>
            <a:r>
              <a:rPr lang="en-US" sz="3200" dirty="0"/>
              <a:t>Save farmers money</a:t>
            </a:r>
          </a:p>
          <a:p>
            <a:r>
              <a:rPr lang="en-US" sz="3200" dirty="0"/>
              <a:t>Could have conservation benefits</a:t>
            </a:r>
          </a:p>
          <a:p>
            <a:pPr lvl="1"/>
            <a:r>
              <a:rPr lang="en-US" sz="2800" dirty="0"/>
              <a:t>Wildlife or pollinator habitat</a:t>
            </a:r>
          </a:p>
          <a:p>
            <a:pPr lvl="1"/>
            <a:r>
              <a:rPr lang="en-US" sz="2800" dirty="0"/>
              <a:t>Carbon sequestration</a:t>
            </a:r>
          </a:p>
          <a:p>
            <a:pPr lvl="1"/>
            <a:r>
              <a:rPr lang="en-US" sz="2800" dirty="0"/>
              <a:t>Water quality?</a:t>
            </a:r>
          </a:p>
          <a:p>
            <a:endParaRPr lang="en-US" sz="3200" dirty="0"/>
          </a:p>
        </p:txBody>
      </p:sp>
    </p:spTree>
    <p:extLst>
      <p:ext uri="{BB962C8B-B14F-4D97-AF65-F5344CB8AC3E}">
        <p14:creationId xmlns:p14="http://schemas.microsoft.com/office/powerpoint/2010/main" val="174110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02960-8474-0240-84CB-772FB0114AC3}"/>
              </a:ext>
            </a:extLst>
          </p:cNvPr>
          <p:cNvSpPr>
            <a:spLocks noGrp="1"/>
          </p:cNvSpPr>
          <p:nvPr>
            <p:ph type="title"/>
          </p:nvPr>
        </p:nvSpPr>
        <p:spPr>
          <a:xfrm>
            <a:off x="168498" y="159063"/>
            <a:ext cx="10515600" cy="1325563"/>
          </a:xfrm>
        </p:spPr>
        <p:txBody>
          <a:bodyPr/>
          <a:lstStyle/>
          <a:p>
            <a:r>
              <a:rPr lang="en-US" b="1" dirty="0">
                <a:solidFill>
                  <a:schemeClr val="accent6">
                    <a:lumMod val="75000"/>
                  </a:schemeClr>
                </a:solidFill>
              </a:rPr>
              <a:t>How does the ACPF work? </a:t>
            </a:r>
          </a:p>
        </p:txBody>
      </p:sp>
      <p:sp>
        <p:nvSpPr>
          <p:cNvPr id="5" name="Rectangle 4">
            <a:extLst>
              <a:ext uri="{FF2B5EF4-FFF2-40B4-BE49-F238E27FC236}">
                <a16:creationId xmlns:a16="http://schemas.microsoft.com/office/drawing/2014/main" id="{95A76C4C-E052-5449-91CA-7D988EA1C795}"/>
              </a:ext>
            </a:extLst>
          </p:cNvPr>
          <p:cNvSpPr/>
          <p:nvPr/>
        </p:nvSpPr>
        <p:spPr>
          <a:xfrm>
            <a:off x="490330" y="1484626"/>
            <a:ext cx="4309553" cy="4493538"/>
          </a:xfrm>
          <a:prstGeom prst="rect">
            <a:avLst/>
          </a:prstGeom>
        </p:spPr>
        <p:txBody>
          <a:bodyPr wrap="square">
            <a:spAutoFit/>
          </a:bodyPr>
          <a:lstStyle/>
          <a:p>
            <a:r>
              <a:rPr lang="en-US" sz="2200" b="0" i="0" u="none" strike="noStrike" dirty="0">
                <a:solidFill>
                  <a:srgbClr val="000000"/>
                </a:solidFill>
                <a:effectLst/>
                <a:latin typeface="Calibri" panose="020F0502020204030204" pitchFamily="34" charset="0"/>
              </a:rPr>
              <a:t>The Agricultural Conservation Planning Framework (ACPF): </a:t>
            </a:r>
          </a:p>
          <a:p>
            <a:pPr marL="285750" indent="-285750">
              <a:buFont typeface="Arial" panose="020B0604020202020204" pitchFamily="34" charset="0"/>
              <a:buChar char="•"/>
            </a:pPr>
            <a:r>
              <a:rPr lang="en-US" sz="2200" dirty="0">
                <a:solidFill>
                  <a:schemeClr val="accent6">
                    <a:lumMod val="75000"/>
                  </a:schemeClr>
                </a:solidFill>
                <a:latin typeface="Calibri" panose="020F0502020204030204" pitchFamily="34" charset="0"/>
              </a:rPr>
              <a:t>Based on</a:t>
            </a:r>
            <a:r>
              <a:rPr lang="en-US" sz="2200" b="0" i="0" u="none" strike="noStrike" dirty="0">
                <a:solidFill>
                  <a:schemeClr val="accent6">
                    <a:lumMod val="75000"/>
                  </a:schemeClr>
                </a:solidFill>
                <a:effectLst/>
                <a:latin typeface="Calibri" panose="020F0502020204030204" pitchFamily="34" charset="0"/>
              </a:rPr>
              <a:t> principles of agricultural watershed management </a:t>
            </a:r>
          </a:p>
          <a:p>
            <a:pPr marL="285750" indent="-285750">
              <a:buFont typeface="Arial" panose="020B0604020202020204" pitchFamily="34" charset="0"/>
              <a:buChar char="•"/>
            </a:pPr>
            <a:r>
              <a:rPr lang="en-US" sz="2200" dirty="0">
                <a:solidFill>
                  <a:srgbClr val="000000"/>
                </a:solidFill>
                <a:latin typeface="Calibri" panose="020F0502020204030204" pitchFamily="34" charset="0"/>
              </a:rPr>
              <a:t>Uses</a:t>
            </a:r>
            <a:r>
              <a:rPr lang="en-US" sz="2200" b="0" i="0" u="none" strike="noStrike" dirty="0">
                <a:solidFill>
                  <a:srgbClr val="000000"/>
                </a:solidFill>
                <a:effectLst/>
                <a:latin typeface="Calibri" panose="020F0502020204030204" pitchFamily="34" charset="0"/>
              </a:rPr>
              <a:t> publicly available geospatial data (e.g., elevation, soils, land use)</a:t>
            </a:r>
          </a:p>
          <a:p>
            <a:pPr marL="285750" indent="-285750">
              <a:buFont typeface="Arial" panose="020B0604020202020204" pitchFamily="34" charset="0"/>
              <a:buChar char="•"/>
            </a:pPr>
            <a:r>
              <a:rPr lang="en-US" sz="2200" b="0" i="0" u="none" strike="noStrike" dirty="0">
                <a:solidFill>
                  <a:srgbClr val="000000"/>
                </a:solidFill>
                <a:effectLst/>
                <a:latin typeface="Calibri" panose="020F0502020204030204" pitchFamily="34" charset="0"/>
              </a:rPr>
              <a:t>Operationalizes planning using a GIS-based tool to identify opportunities to install best management practices (BMPs) to address soil and water quality needs. </a:t>
            </a:r>
            <a:endParaRPr lang="en-US" sz="2200" dirty="0"/>
          </a:p>
        </p:txBody>
      </p:sp>
      <p:sp>
        <p:nvSpPr>
          <p:cNvPr id="8" name="TextBox 7">
            <a:extLst>
              <a:ext uri="{FF2B5EF4-FFF2-40B4-BE49-F238E27FC236}">
                <a16:creationId xmlns:a16="http://schemas.microsoft.com/office/drawing/2014/main" id="{654B2F23-92E3-7140-A74D-55ADFB004AB8}"/>
              </a:ext>
            </a:extLst>
          </p:cNvPr>
          <p:cNvSpPr txBox="1"/>
          <p:nvPr/>
        </p:nvSpPr>
        <p:spPr>
          <a:xfrm>
            <a:off x="8371494" y="6431463"/>
            <a:ext cx="4477413" cy="369332"/>
          </a:xfrm>
          <a:prstGeom prst="rect">
            <a:avLst/>
          </a:prstGeom>
          <a:noFill/>
        </p:spPr>
        <p:txBody>
          <a:bodyPr wrap="square" rtlCol="0">
            <a:spAutoFit/>
          </a:bodyPr>
          <a:lstStyle/>
          <a:p>
            <a:r>
              <a:rPr lang="en-US" dirty="0"/>
              <a:t>(Tomer et al., 2013; Porter et al., 2018)</a:t>
            </a:r>
          </a:p>
        </p:txBody>
      </p:sp>
      <p:sp>
        <p:nvSpPr>
          <p:cNvPr id="3" name="Right Brace 2">
            <a:extLst>
              <a:ext uri="{FF2B5EF4-FFF2-40B4-BE49-F238E27FC236}">
                <a16:creationId xmlns:a16="http://schemas.microsoft.com/office/drawing/2014/main" id="{44AB7651-0937-6142-B422-CB07274C8348}"/>
              </a:ext>
            </a:extLst>
          </p:cNvPr>
          <p:cNvSpPr/>
          <p:nvPr/>
        </p:nvSpPr>
        <p:spPr>
          <a:xfrm>
            <a:off x="5110261" y="1596571"/>
            <a:ext cx="914400" cy="438159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 name="Group 3">
            <a:extLst>
              <a:ext uri="{FF2B5EF4-FFF2-40B4-BE49-F238E27FC236}">
                <a16:creationId xmlns:a16="http://schemas.microsoft.com/office/drawing/2014/main" id="{E2ACF623-F46B-1D42-BD46-9A2D80E086B9}"/>
              </a:ext>
            </a:extLst>
          </p:cNvPr>
          <p:cNvGrpSpPr/>
          <p:nvPr/>
        </p:nvGrpSpPr>
        <p:grpSpPr>
          <a:xfrm>
            <a:off x="6335040" y="530352"/>
            <a:ext cx="5688462" cy="5797296"/>
            <a:chOff x="5186802" y="271071"/>
            <a:chExt cx="6852798" cy="6586929"/>
          </a:xfrm>
        </p:grpSpPr>
        <p:pic>
          <p:nvPicPr>
            <p:cNvPr id="9" name="Picture 8">
              <a:extLst>
                <a:ext uri="{FF2B5EF4-FFF2-40B4-BE49-F238E27FC236}">
                  <a16:creationId xmlns:a16="http://schemas.microsoft.com/office/drawing/2014/main" id="{23D85D16-372F-E34F-B6CD-5C81F4E64FC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86802" y="350385"/>
              <a:ext cx="4741731" cy="6507615"/>
            </a:xfrm>
            <a:prstGeom prst="rect">
              <a:avLst/>
            </a:prstGeom>
            <a:ln>
              <a:solidFill>
                <a:schemeClr val="tx1"/>
              </a:solidFill>
            </a:ln>
          </p:spPr>
        </p:pic>
        <p:pic>
          <p:nvPicPr>
            <p:cNvPr id="10" name="Picture 9">
              <a:extLst>
                <a:ext uri="{FF2B5EF4-FFF2-40B4-BE49-F238E27FC236}">
                  <a16:creationId xmlns:a16="http://schemas.microsoft.com/office/drawing/2014/main" id="{B7423B02-B56F-D246-9F32-C052C1E390B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791711" y="271071"/>
              <a:ext cx="3247889" cy="2496312"/>
            </a:xfrm>
            <a:prstGeom prst="rect">
              <a:avLst/>
            </a:prstGeom>
            <a:ln>
              <a:solidFill>
                <a:schemeClr val="tx1"/>
              </a:solidFill>
            </a:ln>
          </p:spPr>
        </p:pic>
        <p:sp>
          <p:nvSpPr>
            <p:cNvPr id="11" name="Rectangle 10">
              <a:extLst>
                <a:ext uri="{FF2B5EF4-FFF2-40B4-BE49-F238E27FC236}">
                  <a16:creationId xmlns:a16="http://schemas.microsoft.com/office/drawing/2014/main" id="{446EA402-7A5F-6A4C-B3CF-5C0B480B9C82}"/>
                </a:ext>
              </a:extLst>
            </p:cNvPr>
            <p:cNvSpPr/>
            <p:nvPr/>
          </p:nvSpPr>
          <p:spPr>
            <a:xfrm>
              <a:off x="7027990" y="2015443"/>
              <a:ext cx="605481" cy="48191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232386CD-F6B6-1A47-A20A-E253E46EC7F8}"/>
                </a:ext>
              </a:extLst>
            </p:cNvPr>
            <p:cNvCxnSpPr>
              <a:cxnSpLocks/>
            </p:cNvCxnSpPr>
            <p:nvPr/>
          </p:nvCxnSpPr>
          <p:spPr>
            <a:xfrm flipV="1">
              <a:off x="7633471" y="271072"/>
              <a:ext cx="1158240" cy="1744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606172B-86D2-9246-A910-5AC790CEEEAF}"/>
                </a:ext>
              </a:extLst>
            </p:cNvPr>
            <p:cNvCxnSpPr>
              <a:cxnSpLocks/>
            </p:cNvCxnSpPr>
            <p:nvPr/>
          </p:nvCxnSpPr>
          <p:spPr>
            <a:xfrm>
              <a:off x="7633471" y="2497356"/>
              <a:ext cx="1158240" cy="2700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69708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98A0228-7A7F-46D2-B8F7-6332BEC12918}"/>
              </a:ext>
            </a:extLst>
          </p:cNvPr>
          <p:cNvSpPr>
            <a:spLocks noGrp="1"/>
          </p:cNvSpPr>
          <p:nvPr>
            <p:ph type="title"/>
          </p:nvPr>
        </p:nvSpPr>
        <p:spPr/>
        <p:txBody>
          <a:bodyPr/>
          <a:lstStyle/>
          <a:p>
            <a:r>
              <a:rPr lang="en-US" dirty="0" err="1"/>
              <a:t>Poyner</a:t>
            </a:r>
            <a:r>
              <a:rPr lang="en-US" dirty="0"/>
              <a:t> Creek HUC12 Watershed</a:t>
            </a:r>
          </a:p>
        </p:txBody>
      </p:sp>
      <p:sp>
        <p:nvSpPr>
          <p:cNvPr id="3" name="Content Placeholder 2">
            <a:extLst>
              <a:ext uri="{FF2B5EF4-FFF2-40B4-BE49-F238E27FC236}">
                <a16:creationId xmlns:a16="http://schemas.microsoft.com/office/drawing/2014/main" id="{8977A93D-A770-4B16-995C-0EDD5A1A7AC8}"/>
              </a:ext>
            </a:extLst>
          </p:cNvPr>
          <p:cNvSpPr>
            <a:spLocks noGrp="1"/>
          </p:cNvSpPr>
          <p:nvPr>
            <p:ph idx="1"/>
          </p:nvPr>
        </p:nvSpPr>
        <p:spPr/>
        <p:txBody>
          <a:bodyPr/>
          <a:lstStyle/>
          <a:p>
            <a:r>
              <a:rPr lang="en-US" dirty="0"/>
              <a:t>12,600 acres </a:t>
            </a:r>
          </a:p>
          <a:p>
            <a:r>
              <a:rPr lang="en-US" dirty="0"/>
              <a:t> 91% row crops</a:t>
            </a:r>
          </a:p>
          <a:p>
            <a:endParaRPr lang="en-US" dirty="0"/>
          </a:p>
        </p:txBody>
      </p:sp>
      <p:pic>
        <p:nvPicPr>
          <p:cNvPr id="6" name="Picture 5">
            <a:extLst>
              <a:ext uri="{FF2B5EF4-FFF2-40B4-BE49-F238E27FC236}">
                <a16:creationId xmlns:a16="http://schemas.microsoft.com/office/drawing/2014/main" id="{010686D2-989A-43DB-B9B8-9396EDCE92A0}"/>
              </a:ext>
            </a:extLst>
          </p:cNvPr>
          <p:cNvPicPr>
            <a:picLocks noChangeAspect="1"/>
          </p:cNvPicPr>
          <p:nvPr/>
        </p:nvPicPr>
        <p:blipFill rotWithShape="1">
          <a:blip r:embed="rId2"/>
          <a:srcRect l="3988" t="11803" b="9607"/>
          <a:stretch/>
        </p:blipFill>
        <p:spPr>
          <a:xfrm>
            <a:off x="5373239" y="1409334"/>
            <a:ext cx="6677055" cy="5007097"/>
          </a:xfrm>
          <a:prstGeom prst="rect">
            <a:avLst/>
          </a:prstGeom>
        </p:spPr>
      </p:pic>
      <p:pic>
        <p:nvPicPr>
          <p:cNvPr id="10" name="Picture 2" descr="Home Page - Agricultural Conservation Planning Framework">
            <a:extLst>
              <a:ext uri="{FF2B5EF4-FFF2-40B4-BE49-F238E27FC236}">
                <a16:creationId xmlns:a16="http://schemas.microsoft.com/office/drawing/2014/main" id="{1D3696D4-444E-4F83-83DB-3448C35C45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557" y="3208032"/>
            <a:ext cx="3248025" cy="14097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2C6B1ED-F988-43DC-A9A4-F42BCFFC3279}"/>
              </a:ext>
            </a:extLst>
          </p:cNvPr>
          <p:cNvSpPr txBox="1"/>
          <p:nvPr/>
        </p:nvSpPr>
        <p:spPr>
          <a:xfrm>
            <a:off x="838200" y="4686093"/>
            <a:ext cx="3454400"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t>Prairie Strips</a:t>
            </a:r>
          </a:p>
          <a:p>
            <a:pPr marL="285750" indent="-285750">
              <a:buFont typeface="Arial" panose="020B0604020202020204" pitchFamily="34" charset="0"/>
              <a:buChar char="•"/>
            </a:pPr>
            <a:r>
              <a:rPr lang="en-US" sz="2400" dirty="0"/>
              <a:t>Wetlands</a:t>
            </a:r>
          </a:p>
          <a:p>
            <a:pPr marL="285750" indent="-285750">
              <a:buFont typeface="Arial" panose="020B0604020202020204" pitchFamily="34" charset="0"/>
              <a:buChar char="•"/>
            </a:pPr>
            <a:r>
              <a:rPr lang="en-US" sz="2400" dirty="0"/>
              <a:t>Riparian Buffers</a:t>
            </a:r>
          </a:p>
          <a:p>
            <a:pPr marL="285750" indent="-285750">
              <a:buFont typeface="Arial" panose="020B0604020202020204" pitchFamily="34" charset="0"/>
              <a:buChar char="•"/>
            </a:pPr>
            <a:r>
              <a:rPr lang="en-US" sz="2400" dirty="0"/>
              <a:t>Saturated Buffers</a:t>
            </a:r>
          </a:p>
        </p:txBody>
      </p:sp>
    </p:spTree>
    <p:extLst>
      <p:ext uri="{BB962C8B-B14F-4D97-AF65-F5344CB8AC3E}">
        <p14:creationId xmlns:p14="http://schemas.microsoft.com/office/powerpoint/2010/main" val="302720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93D4A-23CC-4CA9-8B03-3444CC53BBB7}"/>
              </a:ext>
            </a:extLst>
          </p:cNvPr>
          <p:cNvSpPr>
            <a:spLocks noGrp="1"/>
          </p:cNvSpPr>
          <p:nvPr>
            <p:ph type="title"/>
          </p:nvPr>
        </p:nvSpPr>
        <p:spPr>
          <a:xfrm>
            <a:off x="127000" y="346501"/>
            <a:ext cx="10515600" cy="1325563"/>
          </a:xfrm>
        </p:spPr>
        <p:txBody>
          <a:bodyPr/>
          <a:lstStyle/>
          <a:p>
            <a:r>
              <a:rPr lang="en-US" dirty="0"/>
              <a:t>Original ACPF Results</a:t>
            </a:r>
          </a:p>
        </p:txBody>
      </p:sp>
      <p:sp>
        <p:nvSpPr>
          <p:cNvPr id="6" name="Content Placeholder 5">
            <a:extLst>
              <a:ext uri="{FF2B5EF4-FFF2-40B4-BE49-F238E27FC236}">
                <a16:creationId xmlns:a16="http://schemas.microsoft.com/office/drawing/2014/main" id="{26853AB1-B24E-4860-8570-A7050CFE185A}"/>
              </a:ext>
            </a:extLst>
          </p:cNvPr>
          <p:cNvSpPr>
            <a:spLocks noGrp="1"/>
          </p:cNvSpPr>
          <p:nvPr>
            <p:ph sz="half" idx="1"/>
          </p:nvPr>
        </p:nvSpPr>
        <p:spPr/>
        <p:txBody>
          <a:bodyPr/>
          <a:lstStyle/>
          <a:p>
            <a:r>
              <a:rPr lang="en-US" dirty="0"/>
              <a:t>Only practices that take land out of production</a:t>
            </a:r>
          </a:p>
          <a:p>
            <a:r>
              <a:rPr lang="en-US" dirty="0"/>
              <a:t>All potential practice locations</a:t>
            </a:r>
          </a:p>
          <a:p>
            <a:endParaRPr lang="en-US" dirty="0"/>
          </a:p>
        </p:txBody>
      </p:sp>
      <p:pic>
        <p:nvPicPr>
          <p:cNvPr id="4" name="Picture 3">
            <a:extLst>
              <a:ext uri="{FF2B5EF4-FFF2-40B4-BE49-F238E27FC236}">
                <a16:creationId xmlns:a16="http://schemas.microsoft.com/office/drawing/2014/main" id="{5CDD2917-9B70-4AE1-8323-10DAFEB35D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0301" y="30711"/>
            <a:ext cx="5910207" cy="6858000"/>
          </a:xfrm>
          <a:prstGeom prst="rect">
            <a:avLst/>
          </a:prstGeom>
        </p:spPr>
      </p:pic>
    </p:spTree>
    <p:extLst>
      <p:ext uri="{BB962C8B-B14F-4D97-AF65-F5344CB8AC3E}">
        <p14:creationId xmlns:p14="http://schemas.microsoft.com/office/powerpoint/2010/main" val="3680103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AF3D30-9A12-4761-9388-E51E1D8FC1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2681" y="0"/>
            <a:ext cx="5910207" cy="6858000"/>
          </a:xfrm>
          <a:prstGeom prst="rect">
            <a:avLst/>
          </a:prstGeom>
        </p:spPr>
      </p:pic>
      <p:sp>
        <p:nvSpPr>
          <p:cNvPr id="2" name="Title 1">
            <a:extLst>
              <a:ext uri="{FF2B5EF4-FFF2-40B4-BE49-F238E27FC236}">
                <a16:creationId xmlns:a16="http://schemas.microsoft.com/office/drawing/2014/main" id="{6C7DB445-D305-4F05-A529-67F7AE54C4FC}"/>
              </a:ext>
            </a:extLst>
          </p:cNvPr>
          <p:cNvSpPr>
            <a:spLocks noGrp="1"/>
          </p:cNvSpPr>
          <p:nvPr>
            <p:ph type="title"/>
          </p:nvPr>
        </p:nvSpPr>
        <p:spPr>
          <a:xfrm>
            <a:off x="58189" y="365125"/>
            <a:ext cx="6282650" cy="1325563"/>
          </a:xfrm>
        </p:spPr>
        <p:txBody>
          <a:bodyPr/>
          <a:lstStyle/>
          <a:p>
            <a:r>
              <a:rPr lang="en-US" dirty="0"/>
              <a:t>Finding Unprofitable Areas</a:t>
            </a:r>
          </a:p>
        </p:txBody>
      </p:sp>
      <p:sp>
        <p:nvSpPr>
          <p:cNvPr id="3" name="Content Placeholder 2">
            <a:extLst>
              <a:ext uri="{FF2B5EF4-FFF2-40B4-BE49-F238E27FC236}">
                <a16:creationId xmlns:a16="http://schemas.microsoft.com/office/drawing/2014/main" id="{D9412A0A-DE40-4246-A9CD-E91549CF095D}"/>
              </a:ext>
            </a:extLst>
          </p:cNvPr>
          <p:cNvSpPr>
            <a:spLocks noGrp="1"/>
          </p:cNvSpPr>
          <p:nvPr>
            <p:ph idx="1"/>
          </p:nvPr>
        </p:nvSpPr>
        <p:spPr>
          <a:xfrm>
            <a:off x="281354" y="1825625"/>
            <a:ext cx="5001846" cy="4351338"/>
          </a:xfrm>
        </p:spPr>
        <p:txBody>
          <a:bodyPr>
            <a:normAutofit lnSpcReduction="10000"/>
          </a:bodyPr>
          <a:lstStyle/>
          <a:p>
            <a:r>
              <a:rPr lang="en-US" dirty="0"/>
              <a:t>Determine average yield needed to have $0 profit (breakeven)</a:t>
            </a:r>
          </a:p>
          <a:p>
            <a:pPr lvl="1"/>
            <a:r>
              <a:rPr lang="en-US" dirty="0"/>
              <a:t>Crop Budget Data from 2016-2020 ISU Ag Decision Maker</a:t>
            </a:r>
          </a:p>
          <a:p>
            <a:pPr lvl="1"/>
            <a:endParaRPr lang="en-US" dirty="0"/>
          </a:p>
          <a:p>
            <a:r>
              <a:rPr lang="en-US" dirty="0"/>
              <a:t>Different approaches/datasets for subfield profitability</a:t>
            </a:r>
          </a:p>
          <a:p>
            <a:pPr lvl="1"/>
            <a:r>
              <a:rPr lang="en-US" dirty="0"/>
              <a:t>Corn Suitability Rating (CSR)</a:t>
            </a:r>
          </a:p>
          <a:p>
            <a:pPr lvl="1"/>
            <a:r>
              <a:rPr lang="en-US" dirty="0"/>
              <a:t>Normal Difference Veg. Index (NDVI)</a:t>
            </a:r>
          </a:p>
        </p:txBody>
      </p:sp>
      <p:sp>
        <p:nvSpPr>
          <p:cNvPr id="6" name="TextBox 5">
            <a:extLst>
              <a:ext uri="{FF2B5EF4-FFF2-40B4-BE49-F238E27FC236}">
                <a16:creationId xmlns:a16="http://schemas.microsoft.com/office/drawing/2014/main" id="{CB64AFC1-F73C-4726-BB46-B2C963BBF781}"/>
              </a:ext>
            </a:extLst>
          </p:cNvPr>
          <p:cNvSpPr txBox="1"/>
          <p:nvPr/>
        </p:nvSpPr>
        <p:spPr>
          <a:xfrm>
            <a:off x="8986492" y="5976908"/>
            <a:ext cx="3595077" cy="400110"/>
          </a:xfrm>
          <a:prstGeom prst="rect">
            <a:avLst/>
          </a:prstGeom>
          <a:noFill/>
        </p:spPr>
        <p:txBody>
          <a:bodyPr wrap="square" rtlCol="0">
            <a:spAutoFit/>
          </a:bodyPr>
          <a:lstStyle/>
          <a:p>
            <a:r>
              <a:rPr lang="en-US" sz="2000" i="1" dirty="0"/>
              <a:t>Yield = (1.6 * CSR) + 80</a:t>
            </a:r>
          </a:p>
        </p:txBody>
      </p:sp>
      <p:sp>
        <p:nvSpPr>
          <p:cNvPr id="9" name="TextBox 8">
            <a:extLst>
              <a:ext uri="{FF2B5EF4-FFF2-40B4-BE49-F238E27FC236}">
                <a16:creationId xmlns:a16="http://schemas.microsoft.com/office/drawing/2014/main" id="{7DE3B7E6-E655-4485-93EB-C8D11A8FCD44}"/>
              </a:ext>
            </a:extLst>
          </p:cNvPr>
          <p:cNvSpPr txBox="1"/>
          <p:nvPr/>
        </p:nvSpPr>
        <p:spPr>
          <a:xfrm>
            <a:off x="9237785" y="5455138"/>
            <a:ext cx="2282092" cy="646331"/>
          </a:xfrm>
          <a:prstGeom prst="rect">
            <a:avLst/>
          </a:prstGeom>
          <a:noFill/>
        </p:spPr>
        <p:txBody>
          <a:bodyPr wrap="square" rtlCol="0">
            <a:spAutoFit/>
          </a:bodyPr>
          <a:lstStyle/>
          <a:p>
            <a:pPr algn="ctr"/>
            <a:r>
              <a:rPr lang="en-US" dirty="0"/>
              <a:t>Subfield Areas Using CSR Method</a:t>
            </a:r>
          </a:p>
        </p:txBody>
      </p:sp>
    </p:spTree>
    <p:extLst>
      <p:ext uri="{BB962C8B-B14F-4D97-AF65-F5344CB8AC3E}">
        <p14:creationId xmlns:p14="http://schemas.microsoft.com/office/powerpoint/2010/main" val="1137532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81F471A4-A995-4F4C-96EC-B79F6D9C8476}"/>
              </a:ext>
            </a:extLst>
          </p:cNvPr>
          <p:cNvGraphicFramePr/>
          <p:nvPr>
            <p:extLst>
              <p:ext uri="{D42A27DB-BD31-4B8C-83A1-F6EECF244321}">
                <p14:modId xmlns:p14="http://schemas.microsoft.com/office/powerpoint/2010/main" val="739576277"/>
              </p:ext>
            </p:extLst>
          </p:nvPr>
        </p:nvGraphicFramePr>
        <p:xfrm>
          <a:off x="296985" y="1604105"/>
          <a:ext cx="5314462" cy="4106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53AA21C5-19E6-4816-AA87-C7FC3B38E4A7}"/>
              </a:ext>
            </a:extLst>
          </p:cNvPr>
          <p:cNvSpPr>
            <a:spLocks noGrp="1"/>
          </p:cNvSpPr>
          <p:nvPr>
            <p:ph type="title"/>
          </p:nvPr>
        </p:nvSpPr>
        <p:spPr>
          <a:xfrm>
            <a:off x="296985" y="204726"/>
            <a:ext cx="10515600" cy="1325563"/>
          </a:xfrm>
        </p:spPr>
        <p:txBody>
          <a:bodyPr/>
          <a:lstStyle/>
          <a:p>
            <a:r>
              <a:rPr lang="en-US" dirty="0"/>
              <a:t>Area Conserved</a:t>
            </a:r>
          </a:p>
        </p:txBody>
      </p:sp>
      <p:sp>
        <p:nvSpPr>
          <p:cNvPr id="5" name="TextBox 4">
            <a:extLst>
              <a:ext uri="{FF2B5EF4-FFF2-40B4-BE49-F238E27FC236}">
                <a16:creationId xmlns:a16="http://schemas.microsoft.com/office/drawing/2014/main" id="{0F200381-6ABA-4123-880F-590950A52DBB}"/>
              </a:ext>
            </a:extLst>
          </p:cNvPr>
          <p:cNvSpPr txBox="1"/>
          <p:nvPr/>
        </p:nvSpPr>
        <p:spPr>
          <a:xfrm>
            <a:off x="2035200" y="5155993"/>
            <a:ext cx="1777999" cy="1200329"/>
          </a:xfrm>
          <a:prstGeom prst="rect">
            <a:avLst/>
          </a:prstGeom>
          <a:noFill/>
        </p:spPr>
        <p:txBody>
          <a:bodyPr wrap="square" rtlCol="0">
            <a:spAutoFit/>
          </a:bodyPr>
          <a:lstStyle/>
          <a:p>
            <a:pPr algn="ctr"/>
            <a:r>
              <a:rPr lang="en-US" sz="3600" dirty="0"/>
              <a:t>Overlap:</a:t>
            </a:r>
          </a:p>
          <a:p>
            <a:pPr algn="ctr"/>
            <a:r>
              <a:rPr lang="en-US" sz="3600" dirty="0"/>
              <a:t>15 ha</a:t>
            </a:r>
          </a:p>
        </p:txBody>
      </p:sp>
      <p:pic>
        <p:nvPicPr>
          <p:cNvPr id="6" name="Picture 5">
            <a:extLst>
              <a:ext uri="{FF2B5EF4-FFF2-40B4-BE49-F238E27FC236}">
                <a16:creationId xmlns:a16="http://schemas.microsoft.com/office/drawing/2014/main" id="{904C101F-07D7-4147-91B0-6C020E18BB3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81793" y="0"/>
            <a:ext cx="5910207" cy="6858000"/>
          </a:xfrm>
          <a:prstGeom prst="rect">
            <a:avLst/>
          </a:prstGeom>
        </p:spPr>
      </p:pic>
      <p:sp>
        <p:nvSpPr>
          <p:cNvPr id="7" name="Oval 6">
            <a:extLst>
              <a:ext uri="{FF2B5EF4-FFF2-40B4-BE49-F238E27FC236}">
                <a16:creationId xmlns:a16="http://schemas.microsoft.com/office/drawing/2014/main" id="{92CACFB3-F2F7-422D-B346-E29E36C6066C}"/>
              </a:ext>
            </a:extLst>
          </p:cNvPr>
          <p:cNvSpPr/>
          <p:nvPr/>
        </p:nvSpPr>
        <p:spPr>
          <a:xfrm>
            <a:off x="8315569" y="3579446"/>
            <a:ext cx="1320800" cy="1242646"/>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F4F069F5-0E93-4D35-AABD-35B2A7600C67}"/>
              </a:ext>
            </a:extLst>
          </p:cNvPr>
          <p:cNvCxnSpPr>
            <a:cxnSpLocks/>
          </p:cNvCxnSpPr>
          <p:nvPr/>
        </p:nvCxnSpPr>
        <p:spPr>
          <a:xfrm flipH="1" flipV="1">
            <a:off x="2924199" y="4540531"/>
            <a:ext cx="1955" cy="76514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210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654F1-3495-47E5-9E5D-EC1FC6F05CD5}"/>
              </a:ext>
            </a:extLst>
          </p:cNvPr>
          <p:cNvSpPr>
            <a:spLocks noGrp="1"/>
          </p:cNvSpPr>
          <p:nvPr>
            <p:ph type="title"/>
          </p:nvPr>
        </p:nvSpPr>
        <p:spPr/>
        <p:txBody>
          <a:bodyPr/>
          <a:lstStyle/>
          <a:p>
            <a:r>
              <a:rPr lang="en-US" dirty="0"/>
              <a:t>Next Steps</a:t>
            </a:r>
          </a:p>
        </p:txBody>
      </p:sp>
      <p:sp>
        <p:nvSpPr>
          <p:cNvPr id="5" name="Content Placeholder 4">
            <a:extLst>
              <a:ext uri="{FF2B5EF4-FFF2-40B4-BE49-F238E27FC236}">
                <a16:creationId xmlns:a16="http://schemas.microsoft.com/office/drawing/2014/main" id="{494E2974-D959-450A-B5E1-720827B5F45C}"/>
              </a:ext>
            </a:extLst>
          </p:cNvPr>
          <p:cNvSpPr>
            <a:spLocks noGrp="1"/>
          </p:cNvSpPr>
          <p:nvPr>
            <p:ph idx="1"/>
          </p:nvPr>
        </p:nvSpPr>
        <p:spPr>
          <a:xfrm>
            <a:off x="531446" y="1825625"/>
            <a:ext cx="4212492" cy="4351338"/>
          </a:xfrm>
        </p:spPr>
        <p:txBody>
          <a:bodyPr/>
          <a:lstStyle/>
          <a:p>
            <a:r>
              <a:rPr lang="en-US" dirty="0"/>
              <a:t>Identify the difference in economic or biophysical benefits</a:t>
            </a:r>
          </a:p>
          <a:p>
            <a:r>
              <a:rPr lang="en-US" dirty="0"/>
              <a:t>Run this analysis for multiple watersheds</a:t>
            </a:r>
          </a:p>
          <a:p>
            <a:r>
              <a:rPr lang="en-US" dirty="0"/>
              <a:t>Complete sensitivity analysis for how to determine subfield areas</a:t>
            </a:r>
          </a:p>
        </p:txBody>
      </p:sp>
      <p:pic>
        <p:nvPicPr>
          <p:cNvPr id="6" name="Picture 5">
            <a:extLst>
              <a:ext uri="{FF2B5EF4-FFF2-40B4-BE49-F238E27FC236}">
                <a16:creationId xmlns:a16="http://schemas.microsoft.com/office/drawing/2014/main" id="{09302BEB-089E-45B1-9914-0CDD4028451B}"/>
              </a:ext>
            </a:extLst>
          </p:cNvPr>
          <p:cNvPicPr>
            <a:picLocks noChangeAspect="1"/>
          </p:cNvPicPr>
          <p:nvPr/>
        </p:nvPicPr>
        <p:blipFill>
          <a:blip r:embed="rId2"/>
          <a:stretch>
            <a:fillRect/>
          </a:stretch>
        </p:blipFill>
        <p:spPr>
          <a:xfrm>
            <a:off x="4942588" y="1169987"/>
            <a:ext cx="6985252" cy="4518025"/>
          </a:xfrm>
          <a:prstGeom prst="rect">
            <a:avLst/>
          </a:prstGeom>
        </p:spPr>
      </p:pic>
    </p:spTree>
    <p:extLst>
      <p:ext uri="{BB962C8B-B14F-4D97-AF65-F5344CB8AC3E}">
        <p14:creationId xmlns:p14="http://schemas.microsoft.com/office/powerpoint/2010/main" val="42331387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3163</TotalTime>
  <Words>721</Words>
  <Application>Microsoft Office PowerPoint</Application>
  <PresentationFormat>Widescreen</PresentationFormat>
  <Paragraphs>69</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Examining the Potential of Conservation Practices to Maximize Subfield Profitability and Environmental Benefits </vt:lpstr>
      <vt:lpstr>Subfield Profitability </vt:lpstr>
      <vt:lpstr>Subfield Profitability Benefits</vt:lpstr>
      <vt:lpstr>How does the ACPF work? </vt:lpstr>
      <vt:lpstr>Poyner Creek HUC12 Watershed</vt:lpstr>
      <vt:lpstr>Original ACPF Results</vt:lpstr>
      <vt:lpstr>Finding Unprofitable Areas</vt:lpstr>
      <vt:lpstr>Area Conserved</vt:lpstr>
      <vt:lpstr>Next Steps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Haleigh Summers</dc:creator>
  <cp:lastModifiedBy>Haleigh Summers</cp:lastModifiedBy>
  <cp:revision>36</cp:revision>
  <dcterms:created xsi:type="dcterms:W3CDTF">2022-01-06T17:05:10Z</dcterms:created>
  <dcterms:modified xsi:type="dcterms:W3CDTF">2022-01-10T14:28:39Z</dcterms:modified>
</cp:coreProperties>
</file>