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64" r:id="rId4"/>
    <p:sldId id="258" r:id="rId5"/>
    <p:sldId id="277" r:id="rId6"/>
    <p:sldId id="279" r:id="rId7"/>
    <p:sldId id="265" r:id="rId8"/>
    <p:sldId id="278" r:id="rId9"/>
    <p:sldId id="260" r:id="rId10"/>
    <p:sldId id="281" r:id="rId11"/>
    <p:sldId id="266" r:id="rId12"/>
    <p:sldId id="267" r:id="rId13"/>
    <p:sldId id="268" r:id="rId14"/>
    <p:sldId id="280" r:id="rId15"/>
    <p:sldId id="262" r:id="rId16"/>
    <p:sldId id="259" r:id="rId17"/>
    <p:sldId id="269" r:id="rId18"/>
    <p:sldId id="272" r:id="rId19"/>
    <p:sldId id="273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969696"/>
    <a:srgbClr val="FFFFFF"/>
    <a:srgbClr val="4590B8"/>
    <a:srgbClr val="FBE4D5"/>
    <a:srgbClr val="E2EFD9"/>
    <a:srgbClr val="FF9966"/>
    <a:srgbClr val="EF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BA7D02-44F2-4B7E-920F-265D9C355E6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E707B1-46EA-4FE9-8D3B-43035EF8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7D02-44F2-4B7E-920F-265D9C355E6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07B1-46EA-4FE9-8D3B-43035EF8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7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BA7D02-44F2-4B7E-920F-265D9C355E6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E707B1-46EA-4FE9-8D3B-43035EF8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7D02-44F2-4B7E-920F-265D9C355E6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CE707B1-46EA-4FE9-8D3B-43035EF8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4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BA7D02-44F2-4B7E-920F-265D9C355E6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E707B1-46EA-4FE9-8D3B-43035EF8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7D02-44F2-4B7E-920F-265D9C355E6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07B1-46EA-4FE9-8D3B-43035EF8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7D02-44F2-4B7E-920F-265D9C355E6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07B1-46EA-4FE9-8D3B-43035EF8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3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7D02-44F2-4B7E-920F-265D9C355E6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07B1-46EA-4FE9-8D3B-43035EF89A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7D02-44F2-4B7E-920F-265D9C355E6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07B1-46EA-4FE9-8D3B-43035EF8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2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BA7D02-44F2-4B7E-920F-265D9C355E6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E707B1-46EA-4FE9-8D3B-43035EF8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4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7D02-44F2-4B7E-920F-265D9C355E6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07B1-46EA-4FE9-8D3B-43035EF8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1BA7D02-44F2-4B7E-920F-265D9C355E6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CE707B1-46EA-4FE9-8D3B-43035EF89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590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6C01-D103-4A93-80A9-516634640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6" cy="1574987"/>
          </a:xfrm>
        </p:spPr>
        <p:txBody>
          <a:bodyPr>
            <a:noAutofit/>
          </a:bodyPr>
          <a:lstStyle/>
          <a:p>
            <a:r>
              <a:rPr lang="en-US" sz="40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System Modeling at the Metropolitan Scale: </a:t>
            </a:r>
            <a:r>
              <a:rPr lang="en-US" sz="40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Comparing </a:t>
            </a:r>
            <a:r>
              <a:rPr lang="en-US" sz="40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to Localized Scenarios in </a:t>
            </a:r>
            <a:r>
              <a:rPr lang="en-US" sz="40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0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Midwest US</a:t>
            </a:r>
            <a:endParaRPr lang="en-US" sz="40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27328-FACB-4BD6-934A-4741E0381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2449306"/>
            <a:ext cx="10993546" cy="59032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Tiffanie Stone*, Janette Thompson, Kurt </a:t>
            </a:r>
            <a:r>
              <a:rPr lang="en-US" sz="30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Rosentrater</a:t>
            </a:r>
            <a:endParaRPr lang="en-US" sz="30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AA0B5-2C56-46BD-A6B4-46F305DD41EA}"/>
              </a:ext>
            </a:extLst>
          </p:cNvPr>
          <p:cNvSpPr txBox="1"/>
          <p:nvPr/>
        </p:nvSpPr>
        <p:spPr>
          <a:xfrm>
            <a:off x="6077964" y="305001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https://iowa-urbanfews.cber.iastate.edu/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61633C-5A94-40C6-9027-51D32CA4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01283"/>
            <a:ext cx="4459810" cy="14656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07E037-889B-44B5-9E8E-FBCAFA46B0E0}"/>
              </a:ext>
            </a:extLst>
          </p:cNvPr>
          <p:cNvSpPr txBox="1"/>
          <p:nvPr/>
        </p:nvSpPr>
        <p:spPr>
          <a:xfrm>
            <a:off x="483094" y="3058459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* tstone@iastate.edu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CA7714-B033-4583-83F2-4489594DE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t="2286" r="2080" b="6262"/>
          <a:stretch/>
        </p:blipFill>
        <p:spPr>
          <a:xfrm>
            <a:off x="7312235" y="3511683"/>
            <a:ext cx="3789300" cy="2786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D1266F-2972-41D3-9B8B-1B2935C73EDD}"/>
              </a:ext>
            </a:extLst>
          </p:cNvPr>
          <p:cNvSpPr txBox="1"/>
          <p:nvPr/>
        </p:nvSpPr>
        <p:spPr>
          <a:xfrm>
            <a:off x="581191" y="6328518"/>
            <a:ext cx="112568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work is supported by NSF Award # 1855902 and DGE-1828942. Opinions, findings and conclusions are those of the authors and do not necessarily reflect the views of the NSF.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7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57BC-6A32-43C6-B81F-8E7EE043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49" y="702156"/>
            <a:ext cx="11345663" cy="1013800"/>
          </a:xfrm>
        </p:spPr>
        <p:txBody>
          <a:bodyPr>
            <a:normAutofit/>
          </a:bodyPr>
          <a:lstStyle/>
          <a:p>
            <a:r>
              <a:rPr lang="en-US" sz="3000" cap="none" dirty="0"/>
              <a:t>A sensitivity analysis was conducted to understand how much key variables influence LCA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726AA3-B1F3-48D7-AA36-B2AAF57B737E}"/>
              </a:ext>
            </a:extLst>
          </p:cNvPr>
          <p:cNvSpPr txBox="1"/>
          <p:nvPr/>
        </p:nvSpPr>
        <p:spPr>
          <a:xfrm>
            <a:off x="581192" y="6323339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Introduction</a:t>
            </a:r>
            <a:r>
              <a:rPr lang="en-US" sz="2400" b="1" dirty="0"/>
              <a:t>   </a:t>
            </a:r>
            <a:r>
              <a:rPr lang="en-US" sz="2400" dirty="0"/>
              <a:t>–   </a:t>
            </a:r>
            <a:r>
              <a:rPr lang="en-US" sz="2400" b="1" dirty="0"/>
              <a:t>Methods</a:t>
            </a:r>
            <a:r>
              <a:rPr lang="en-US" sz="2400" dirty="0"/>
              <a:t>   –   Results   –   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E2589-ACA0-43E5-A46D-48CC540C55C5}"/>
              </a:ext>
            </a:extLst>
          </p:cNvPr>
          <p:cNvSpPr txBox="1"/>
          <p:nvPr/>
        </p:nvSpPr>
        <p:spPr>
          <a:xfrm>
            <a:off x="9068152" y="4965474"/>
            <a:ext cx="3178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Food Waste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B6423-8450-4660-AC08-199E6F71F3F7}"/>
              </a:ext>
            </a:extLst>
          </p:cNvPr>
          <p:cNvSpPr txBox="1"/>
          <p:nvPr/>
        </p:nvSpPr>
        <p:spPr>
          <a:xfrm>
            <a:off x="1177710" y="2508698"/>
            <a:ext cx="2768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Consumption by food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EDB80-287A-4D18-BF97-96CEAC722109}"/>
              </a:ext>
            </a:extLst>
          </p:cNvPr>
          <p:cNvSpPr txBox="1"/>
          <p:nvPr/>
        </p:nvSpPr>
        <p:spPr>
          <a:xfrm>
            <a:off x="4911063" y="3912456"/>
            <a:ext cx="2528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Transportation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4578AD-D1A5-4E66-8EDF-CEAF8F7E5103}"/>
              </a:ext>
            </a:extLst>
          </p:cNvPr>
          <p:cNvCxnSpPr>
            <a:cxnSpLocks/>
          </p:cNvCxnSpPr>
          <p:nvPr/>
        </p:nvCxnSpPr>
        <p:spPr>
          <a:xfrm>
            <a:off x="8923151" y="4736446"/>
            <a:ext cx="0" cy="101205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9BA3F9-5ABC-40E1-9A13-AA07690738A0}"/>
              </a:ext>
            </a:extLst>
          </p:cNvPr>
          <p:cNvCxnSpPr/>
          <p:nvPr/>
        </p:nvCxnSpPr>
        <p:spPr>
          <a:xfrm>
            <a:off x="4814889" y="3683428"/>
            <a:ext cx="0" cy="101205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4E1E7A-7F5B-49B4-AC2D-957116ACF958}"/>
              </a:ext>
            </a:extLst>
          </p:cNvPr>
          <p:cNvCxnSpPr/>
          <p:nvPr/>
        </p:nvCxnSpPr>
        <p:spPr>
          <a:xfrm>
            <a:off x="794161" y="2512307"/>
            <a:ext cx="0" cy="101205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862918B-FDFA-47A4-AA96-6BDEDB35ECEE}"/>
              </a:ext>
            </a:extLst>
          </p:cNvPr>
          <p:cNvSpPr txBox="1"/>
          <p:nvPr/>
        </p:nvSpPr>
        <p:spPr>
          <a:xfrm>
            <a:off x="354422" y="208647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+ 20%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3892A-CB5D-46DF-ABC2-DCC58B5A5C9A}"/>
              </a:ext>
            </a:extLst>
          </p:cNvPr>
          <p:cNvSpPr txBox="1"/>
          <p:nvPr/>
        </p:nvSpPr>
        <p:spPr>
          <a:xfrm>
            <a:off x="4329278" y="328385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+ 20%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C6CAD-B53A-4693-848D-7416ADE2F030}"/>
              </a:ext>
            </a:extLst>
          </p:cNvPr>
          <p:cNvSpPr txBox="1"/>
          <p:nvPr/>
        </p:nvSpPr>
        <p:spPr>
          <a:xfrm>
            <a:off x="8476926" y="4336336"/>
            <a:ext cx="833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+ 20%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079181-45F4-4FD8-83CD-79C2914534AE}"/>
              </a:ext>
            </a:extLst>
          </p:cNvPr>
          <p:cNvSpPr txBox="1"/>
          <p:nvPr/>
        </p:nvSpPr>
        <p:spPr>
          <a:xfrm>
            <a:off x="8509789" y="5748500"/>
            <a:ext cx="76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- 20%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A10030-CDFD-4893-AC8B-B85B32A9BED8}"/>
              </a:ext>
            </a:extLst>
          </p:cNvPr>
          <p:cNvSpPr txBox="1"/>
          <p:nvPr/>
        </p:nvSpPr>
        <p:spPr>
          <a:xfrm>
            <a:off x="4395002" y="4723921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- 20%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2C1242-54E5-447C-8C27-D9DB8DD1699E}"/>
              </a:ext>
            </a:extLst>
          </p:cNvPr>
          <p:cNvSpPr txBox="1"/>
          <p:nvPr/>
        </p:nvSpPr>
        <p:spPr>
          <a:xfrm>
            <a:off x="354421" y="3577320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- 20%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9D194F-4F7B-4F24-9EDE-C2D04F03D68B}"/>
              </a:ext>
            </a:extLst>
          </p:cNvPr>
          <p:cNvSpPr/>
          <p:nvPr/>
        </p:nvSpPr>
        <p:spPr>
          <a:xfrm>
            <a:off x="241062" y="2086474"/>
            <a:ext cx="3827719" cy="201769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22A029-AA92-442A-97C8-0ABA9CEF9067}"/>
              </a:ext>
            </a:extLst>
          </p:cNvPr>
          <p:cNvSpPr/>
          <p:nvPr/>
        </p:nvSpPr>
        <p:spPr>
          <a:xfrm>
            <a:off x="4182140" y="3240632"/>
            <a:ext cx="3827719" cy="2017693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C488D07-6FFA-4058-9F0E-822FB39B2D6C}"/>
              </a:ext>
            </a:extLst>
          </p:cNvPr>
          <p:cNvSpPr/>
          <p:nvPr/>
        </p:nvSpPr>
        <p:spPr>
          <a:xfrm>
            <a:off x="8137510" y="4369441"/>
            <a:ext cx="3827719" cy="201769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F42D-8ED6-4E4C-A152-EE5722C2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00294"/>
            <a:ext cx="11029616" cy="1013800"/>
          </a:xfrm>
        </p:spPr>
        <p:txBody>
          <a:bodyPr>
            <a:noAutofit/>
          </a:bodyPr>
          <a:lstStyle/>
          <a:p>
            <a:r>
              <a:rPr lang="en-US" cap="none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local scenario produced fewer environmental outputs compared to the baseline scenario </a:t>
            </a:r>
            <a:endParaRPr lang="en-US" cap="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595D4-E1A8-4F01-96BF-F00D86F4CACB}"/>
              </a:ext>
            </a:extLst>
          </p:cNvPr>
          <p:cNvSpPr txBox="1"/>
          <p:nvPr/>
        </p:nvSpPr>
        <p:spPr>
          <a:xfrm>
            <a:off x="581192" y="6323339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Introduction</a:t>
            </a:r>
            <a:r>
              <a:rPr lang="en-US" sz="2400" b="1" dirty="0"/>
              <a:t>   </a:t>
            </a:r>
            <a:r>
              <a:rPr lang="en-US" sz="2400" dirty="0"/>
              <a:t>–   Methods   –   </a:t>
            </a:r>
            <a:r>
              <a:rPr lang="en-US" sz="2400" b="1" dirty="0"/>
              <a:t>Results</a:t>
            </a:r>
            <a:r>
              <a:rPr lang="en-US" sz="2400" dirty="0"/>
              <a:t>   –   Conclusion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BA40D6-F983-4048-B384-734DAEAC4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97" y="2128521"/>
            <a:ext cx="10805603" cy="26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6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6358-A36E-430A-AD19-9E4A0C65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90742"/>
            <a:ext cx="11029616" cy="1013800"/>
          </a:xfrm>
        </p:spPr>
        <p:txBody>
          <a:bodyPr>
            <a:noAutofit/>
          </a:bodyPr>
          <a:lstStyle/>
          <a:p>
            <a:r>
              <a:rPr lang="en-US" sz="3000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difference between baseline and local scenarios were smallest for protein and largest for fruit and vegetable food groups</a:t>
            </a:r>
            <a:endParaRPr lang="en-US" sz="3000" cap="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75872-05C3-497D-A3B0-449A519670DF}"/>
              </a:ext>
            </a:extLst>
          </p:cNvPr>
          <p:cNvSpPr txBox="1"/>
          <p:nvPr/>
        </p:nvSpPr>
        <p:spPr>
          <a:xfrm>
            <a:off x="581192" y="6323339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Introduction</a:t>
            </a:r>
            <a:r>
              <a:rPr lang="en-US" sz="2400" b="1" dirty="0"/>
              <a:t>   </a:t>
            </a:r>
            <a:r>
              <a:rPr lang="en-US" sz="2400" dirty="0"/>
              <a:t>–   Methods   –   </a:t>
            </a:r>
            <a:r>
              <a:rPr lang="en-US" sz="2400" b="1" dirty="0"/>
              <a:t>Results</a:t>
            </a:r>
            <a:r>
              <a:rPr lang="en-US" sz="2400" dirty="0"/>
              <a:t>   –   Conclusion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4263AC-3D7C-4569-B62C-E11E7649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1" y="1875117"/>
            <a:ext cx="5346253" cy="232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2975C1-362D-49A1-9FB9-F9B6667C2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66" y="1875117"/>
            <a:ext cx="5346253" cy="2320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FD1ADC-C5C8-46E4-9DD5-96B4DC978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726" y="4278796"/>
            <a:ext cx="4710879" cy="20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1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D878-015D-4EC8-9BD3-5C489470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46" y="792040"/>
            <a:ext cx="11586838" cy="1083077"/>
          </a:xfrm>
        </p:spPr>
        <p:txBody>
          <a:bodyPr>
            <a:noAutofit/>
          </a:bodyPr>
          <a:lstStyle/>
          <a:p>
            <a:r>
              <a:rPr lang="en-US" cap="none" dirty="0"/>
              <a:t>For fruits and vegetables </a:t>
            </a:r>
            <a:r>
              <a:rPr lang="en-US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 local scenario GWP was </a:t>
            </a:r>
            <a:r>
              <a:rPr lang="en-US" u="sng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reduced</a:t>
            </a:r>
            <a:r>
              <a:rPr lang="en-US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approximately 50%, energy input by 65%, and water use by 95% - however, these groups have the smallest initial </a:t>
            </a:r>
            <a:r>
              <a:rPr lang="en-US" cap="none" dirty="0">
                <a:latin typeface="Calibri" panose="020F0502020204030204" pitchFamily="34" charset="0"/>
                <a:ea typeface="Calibri" panose="020F0502020204030204" pitchFamily="34" charset="0"/>
              </a:rPr>
              <a:t>emissions</a:t>
            </a:r>
            <a:endParaRPr lang="en-US" cap="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221E2-C9AA-4AD7-AAE4-F56E91B0900E}"/>
              </a:ext>
            </a:extLst>
          </p:cNvPr>
          <p:cNvSpPr txBox="1"/>
          <p:nvPr/>
        </p:nvSpPr>
        <p:spPr>
          <a:xfrm>
            <a:off x="581192" y="6323339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Introduction</a:t>
            </a:r>
            <a:r>
              <a:rPr lang="en-US" sz="2400" b="1" dirty="0"/>
              <a:t>   </a:t>
            </a:r>
            <a:r>
              <a:rPr lang="en-US" sz="2400" dirty="0"/>
              <a:t>–   Methods   –   </a:t>
            </a:r>
            <a:r>
              <a:rPr lang="en-US" sz="2400" b="1" dirty="0"/>
              <a:t>Results</a:t>
            </a:r>
            <a:r>
              <a:rPr lang="en-US" sz="2400" dirty="0"/>
              <a:t>   –   Conclusion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4DF2F-B608-4AF5-B1E7-D84370A10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1" y="1875117"/>
            <a:ext cx="5346253" cy="232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ED0C8D-A780-463F-90B3-DE1E2731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66" y="1875117"/>
            <a:ext cx="5346253" cy="2320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E0C42-90C6-4903-B579-67EB05BE4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726" y="4278796"/>
            <a:ext cx="4710879" cy="20445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F3AC3C-8B50-4BBA-8F99-20E61997B697}"/>
              </a:ext>
            </a:extLst>
          </p:cNvPr>
          <p:cNvSpPr/>
          <p:nvPr/>
        </p:nvSpPr>
        <p:spPr>
          <a:xfrm>
            <a:off x="471581" y="3019647"/>
            <a:ext cx="5346252" cy="58479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7FD6F4-1907-47A3-9429-B11ED44BEB73}"/>
              </a:ext>
            </a:extLst>
          </p:cNvPr>
          <p:cNvSpPr/>
          <p:nvPr/>
        </p:nvSpPr>
        <p:spPr>
          <a:xfrm>
            <a:off x="4018726" y="5296494"/>
            <a:ext cx="4710879" cy="523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CF7B29-1B0A-451C-8606-0267B5B3E76C}"/>
              </a:ext>
            </a:extLst>
          </p:cNvPr>
          <p:cNvSpPr/>
          <p:nvPr/>
        </p:nvSpPr>
        <p:spPr>
          <a:xfrm>
            <a:off x="6374167" y="3049443"/>
            <a:ext cx="5346252" cy="58479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C352-DA0A-4AD1-9B3B-54616EDA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38" y="425846"/>
            <a:ext cx="11029616" cy="1220469"/>
          </a:xfrm>
        </p:spPr>
        <p:txBody>
          <a:bodyPr>
            <a:noAutofit/>
          </a:bodyPr>
          <a:lstStyle/>
          <a:p>
            <a:r>
              <a:rPr lang="en-US" cap="none" dirty="0"/>
              <a:t>The most sensitive variable tested was consumption by food group, reducing protein and dairy would reduce environmental impacts most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83FC95-5264-4FFA-B2C5-EFFC91129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52" y="2502302"/>
            <a:ext cx="3907875" cy="3036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98A8B-F4AD-40A6-B752-2475DDD43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3" y="2502304"/>
            <a:ext cx="3810330" cy="3036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AE612-0E25-4DF8-90EF-88035FB75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247" y="2502303"/>
            <a:ext cx="3950550" cy="3036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A350F5-CC22-4DEF-826A-63E5A3BB8FB9}"/>
              </a:ext>
            </a:extLst>
          </p:cNvPr>
          <p:cNvSpPr txBox="1"/>
          <p:nvPr/>
        </p:nvSpPr>
        <p:spPr>
          <a:xfrm>
            <a:off x="581192" y="6323339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Introduction</a:t>
            </a:r>
            <a:r>
              <a:rPr lang="en-US" sz="2400" b="1" dirty="0"/>
              <a:t>   </a:t>
            </a:r>
            <a:r>
              <a:rPr lang="en-US" sz="2400" dirty="0"/>
              <a:t>–   Methods   –   </a:t>
            </a:r>
            <a:r>
              <a:rPr lang="en-US" sz="2400" b="1" dirty="0"/>
              <a:t>Results</a:t>
            </a:r>
            <a:r>
              <a:rPr lang="en-US" sz="2400" dirty="0"/>
              <a:t>   –   Conclusion</a:t>
            </a:r>
          </a:p>
        </p:txBody>
      </p:sp>
    </p:spTree>
    <p:extLst>
      <p:ext uri="{BB962C8B-B14F-4D97-AF65-F5344CB8AC3E}">
        <p14:creationId xmlns:p14="http://schemas.microsoft.com/office/powerpoint/2010/main" val="403757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042B-3C18-4E4F-BD79-82FEF14D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66399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Future work will co-simulate metropolitan scale food system emissions to identify tradeoffs and inform decision-makers using USEEIO to model energy use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3A40D6-9D1A-4D99-B9C7-37E1E6FEC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12" t="1633"/>
          <a:stretch/>
        </p:blipFill>
        <p:spPr>
          <a:xfrm>
            <a:off x="390618" y="2041864"/>
            <a:ext cx="8585880" cy="40415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B91F6-D7B6-442B-A082-9DFBA40ED000}"/>
              </a:ext>
            </a:extLst>
          </p:cNvPr>
          <p:cNvSpPr txBox="1"/>
          <p:nvPr/>
        </p:nvSpPr>
        <p:spPr>
          <a:xfrm>
            <a:off x="581192" y="6323339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Introduction</a:t>
            </a:r>
            <a:r>
              <a:rPr lang="en-US" sz="2400" b="1" dirty="0"/>
              <a:t>   </a:t>
            </a:r>
            <a:r>
              <a:rPr lang="en-US" sz="2400" dirty="0"/>
              <a:t>–   Methods   –   Results   –   </a:t>
            </a:r>
            <a:r>
              <a:rPr lang="en-US" sz="2400" b="1" dirty="0"/>
              <a:t>Conclusion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22854-8B2D-4DDC-949F-155810279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t="2286" r="2080" b="6262"/>
          <a:stretch/>
        </p:blipFill>
        <p:spPr>
          <a:xfrm>
            <a:off x="9303798" y="4287915"/>
            <a:ext cx="2768368" cy="20354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8721CA6-5865-4F55-91E8-AB27EF7646E6}"/>
              </a:ext>
            </a:extLst>
          </p:cNvPr>
          <p:cNvSpPr/>
          <p:nvPr/>
        </p:nvSpPr>
        <p:spPr>
          <a:xfrm>
            <a:off x="7865615" y="4062653"/>
            <a:ext cx="1047565" cy="1154097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1110-DB31-406B-9BE3-4FBEE0E0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 dirty="0">
                <a:latin typeface="Calibri" panose="020F0502020204030204" pitchFamily="34" charset="0"/>
                <a:ea typeface="Calibri" panose="020F0502020204030204" pitchFamily="34" charset="0"/>
              </a:rPr>
              <a:t>The current</a:t>
            </a:r>
            <a:r>
              <a:rPr lang="en-US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metropolitan-scale food system was compared to a localized scenario (where 50% of food was produced within </a:t>
            </a:r>
            <a:r>
              <a:rPr lang="en-US" cap="none" dirty="0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six-county area)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A1362-3C05-4B29-835C-C26A18564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D3A9563D-04AF-42B6-A991-6D9B6E0122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640496"/>
              </p:ext>
            </p:extLst>
          </p:nvPr>
        </p:nvGraphicFramePr>
        <p:xfrm>
          <a:off x="458678" y="2171756"/>
          <a:ext cx="11274641" cy="3687043"/>
        </p:xfrm>
        <a:graphic>
          <a:graphicData uri="http://schemas.openxmlformats.org/drawingml/2006/table">
            <a:tbl>
              <a:tblPr firstRow="1" firstCol="1" bandRow="1"/>
              <a:tblGrid>
                <a:gridCol w="2444320">
                  <a:extLst>
                    <a:ext uri="{9D8B030D-6E8A-4147-A177-3AD203B41FA5}">
                      <a16:colId xmlns:a16="http://schemas.microsoft.com/office/drawing/2014/main" val="3274194198"/>
                    </a:ext>
                  </a:extLst>
                </a:gridCol>
                <a:gridCol w="4196178">
                  <a:extLst>
                    <a:ext uri="{9D8B030D-6E8A-4147-A177-3AD203B41FA5}">
                      <a16:colId xmlns:a16="http://schemas.microsoft.com/office/drawing/2014/main" val="3909229829"/>
                    </a:ext>
                  </a:extLst>
                </a:gridCol>
                <a:gridCol w="4634143">
                  <a:extLst>
                    <a:ext uri="{9D8B030D-6E8A-4147-A177-3AD203B41FA5}">
                      <a16:colId xmlns:a16="http://schemas.microsoft.com/office/drawing/2014/main" val="604902302"/>
                    </a:ext>
                  </a:extLst>
                </a:gridCol>
              </a:tblGrid>
              <a:tr h="62140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DSM-MSA Food System Scenarios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level of local food production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Increasing level of local food production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576778"/>
                  </a:ext>
                </a:extLst>
              </a:tr>
              <a:tr h="138499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consumption patterns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1 – BASE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 production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 Census, 2017)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consumption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USDA loss adjusted food available per capita)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Scenario 2 – LOCAL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Increasing local production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50%)</a:t>
                      </a: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current consumption patterns</a:t>
                      </a:r>
                      <a:r>
                        <a:rPr lang="en-US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(USDA loss adjusted food available per capita)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69648"/>
                  </a:ext>
                </a:extLst>
              </a:tr>
              <a:tr h="154467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Healthy consumption patterns based on dietary guidelines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3 – DIET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production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 Census, 2017).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healthier consumption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(USDA-HSS, 2015)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4 – LOCALDIET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Increasing local production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(50%)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healthier consumption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(USDA-HSS, 2015)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7069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1E362E-C6E4-4786-BD7E-D9CDDB6A4518}"/>
              </a:ext>
            </a:extLst>
          </p:cNvPr>
          <p:cNvSpPr txBox="1"/>
          <p:nvPr/>
        </p:nvSpPr>
        <p:spPr>
          <a:xfrm>
            <a:off x="581192" y="6323339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Introduction</a:t>
            </a:r>
            <a:r>
              <a:rPr lang="en-US" sz="2400" b="1" dirty="0"/>
              <a:t>   </a:t>
            </a:r>
            <a:r>
              <a:rPr lang="en-US" sz="2400" dirty="0"/>
              <a:t>–   </a:t>
            </a:r>
            <a:r>
              <a:rPr lang="en-US" sz="2400" b="1" dirty="0"/>
              <a:t>Methods</a:t>
            </a:r>
            <a:r>
              <a:rPr lang="en-US" sz="2400" dirty="0"/>
              <a:t>   –   Results   –   Conclusion</a:t>
            </a:r>
          </a:p>
        </p:txBody>
      </p:sp>
    </p:spTree>
    <p:extLst>
      <p:ext uri="{BB962C8B-B14F-4D97-AF65-F5344CB8AC3E}">
        <p14:creationId xmlns:p14="http://schemas.microsoft.com/office/powerpoint/2010/main" val="801845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1110-DB31-406B-9BE3-4FBEE0E0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000" cap="none" dirty="0">
                <a:solidFill>
                  <a:srgbClr val="FFFEFF"/>
                </a:solidFill>
              </a:rPr>
              <a:t>The baseline scenario models current production and consumption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13B652-9BC0-494E-A6A8-DEDD45C43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504977"/>
              </p:ext>
            </p:extLst>
          </p:nvPr>
        </p:nvGraphicFramePr>
        <p:xfrm>
          <a:off x="472440" y="1946366"/>
          <a:ext cx="11247119" cy="3888836"/>
        </p:xfrm>
        <a:graphic>
          <a:graphicData uri="http://schemas.openxmlformats.org/drawingml/2006/table">
            <a:tbl>
              <a:tblPr firstRow="1" firstCol="1" bandRow="1"/>
              <a:tblGrid>
                <a:gridCol w="3237411">
                  <a:extLst>
                    <a:ext uri="{9D8B030D-6E8A-4147-A177-3AD203B41FA5}">
                      <a16:colId xmlns:a16="http://schemas.microsoft.com/office/drawing/2014/main" val="3274194198"/>
                    </a:ext>
                  </a:extLst>
                </a:gridCol>
                <a:gridCol w="8009708">
                  <a:extLst>
                    <a:ext uri="{9D8B030D-6E8A-4147-A177-3AD203B41FA5}">
                      <a16:colId xmlns:a16="http://schemas.microsoft.com/office/drawing/2014/main" val="3909229829"/>
                    </a:ext>
                  </a:extLst>
                </a:gridCol>
              </a:tblGrid>
              <a:tr h="770708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1 </a:t>
                      </a:r>
                      <a:endParaRPr lang="en-US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level of local food production</a:t>
                      </a: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576778"/>
                  </a:ext>
                </a:extLst>
              </a:tr>
              <a:tr h="299703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consumption patterns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</a:t>
                      </a:r>
                      <a:endParaRPr lang="en-US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Current Production: Ag Census, 2017</a:t>
                      </a:r>
                    </a:p>
                    <a:p>
                      <a:pPr marL="0" marR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8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Current Consumption: </a:t>
                      </a:r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USDA loss adjusted food available per capita</a:t>
                      </a:r>
                      <a:endParaRPr lang="en-US" sz="28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6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95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1110-DB31-406B-9BE3-4FBEE0E0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EFF"/>
                </a:solidFill>
              </a:rPr>
              <a:t>FOOD SYSTEM MODELING GIVES US THE OPPORTUNITY TO ASK, “WHAT IF” QUESTIONS.  What if food  was produced locally?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13B652-9BC0-494E-A6A8-DEDD45C43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534240"/>
              </p:ext>
            </p:extLst>
          </p:nvPr>
        </p:nvGraphicFramePr>
        <p:xfrm>
          <a:off x="472440" y="1946366"/>
          <a:ext cx="11247119" cy="4187883"/>
        </p:xfrm>
        <a:graphic>
          <a:graphicData uri="http://schemas.openxmlformats.org/drawingml/2006/table">
            <a:tbl>
              <a:tblPr firstRow="1" firstCol="1" bandRow="1"/>
              <a:tblGrid>
                <a:gridCol w="3237411">
                  <a:extLst>
                    <a:ext uri="{9D8B030D-6E8A-4147-A177-3AD203B41FA5}">
                      <a16:colId xmlns:a16="http://schemas.microsoft.com/office/drawing/2014/main" val="3274194198"/>
                    </a:ext>
                  </a:extLst>
                </a:gridCol>
                <a:gridCol w="8009708">
                  <a:extLst>
                    <a:ext uri="{9D8B030D-6E8A-4147-A177-3AD203B41FA5}">
                      <a16:colId xmlns:a16="http://schemas.microsoft.com/office/drawing/2014/main" val="3909229829"/>
                    </a:ext>
                  </a:extLst>
                </a:gridCol>
              </a:tblGrid>
              <a:tr h="1013259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2 </a:t>
                      </a:r>
                      <a:endParaRPr lang="en-US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level of local food production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576778"/>
                  </a:ext>
                </a:extLst>
              </a:tr>
              <a:tr h="299703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consumption patterns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endParaRPr lang="en-US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- 50% of nutritional requirements produced in the DSM-MSA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3464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Current Consumption: USDA loss adjusted food available per capita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6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64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1110-DB31-406B-9BE3-4FBEE0E0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EFF"/>
                </a:solidFill>
              </a:rPr>
              <a:t>FOOD SYSTEM MODELING GIVES US THE OPPORTUNITY TO ASK, “WHAT IF” QUESTIONS.  What if food  was produced locally?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13B652-9BC0-494E-A6A8-DEDD45C43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336289"/>
              </p:ext>
            </p:extLst>
          </p:nvPr>
        </p:nvGraphicFramePr>
        <p:xfrm>
          <a:off x="472440" y="1946366"/>
          <a:ext cx="11247119" cy="4010296"/>
        </p:xfrm>
        <a:graphic>
          <a:graphicData uri="http://schemas.openxmlformats.org/drawingml/2006/table">
            <a:tbl>
              <a:tblPr firstRow="1" firstCol="1" bandRow="1"/>
              <a:tblGrid>
                <a:gridCol w="3237411">
                  <a:extLst>
                    <a:ext uri="{9D8B030D-6E8A-4147-A177-3AD203B41FA5}">
                      <a16:colId xmlns:a16="http://schemas.microsoft.com/office/drawing/2014/main" val="3274194198"/>
                    </a:ext>
                  </a:extLst>
                </a:gridCol>
                <a:gridCol w="8009708">
                  <a:extLst>
                    <a:ext uri="{9D8B030D-6E8A-4147-A177-3AD203B41FA5}">
                      <a16:colId xmlns:a16="http://schemas.microsoft.com/office/drawing/2014/main" val="3909229829"/>
                    </a:ext>
                  </a:extLst>
                </a:gridCol>
              </a:tblGrid>
              <a:tr h="1013259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3 </a:t>
                      </a:r>
                      <a:endParaRPr lang="en-US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level of local food production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576778"/>
                  </a:ext>
                </a:extLst>
              </a:tr>
              <a:tr h="299703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Consumption based on dietary recommendations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DIET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Current Production: Ag Census, 2017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3464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Consumption: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USDA loss adjusted food available per capita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6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41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017823-8464-459A-AC6F-DA1F931F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5" r="3617"/>
          <a:stretch/>
        </p:blipFill>
        <p:spPr>
          <a:xfrm>
            <a:off x="138186" y="1863351"/>
            <a:ext cx="2910588" cy="23907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8317BC1-B017-4355-8808-04E1B79E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774" y="1875561"/>
            <a:ext cx="5413123" cy="4435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C5B152-7B72-4BB3-8677-8C78E255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820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000" cap="none" dirty="0">
                <a:latin typeface="+mn-lt"/>
                <a:cs typeface="Calibri" panose="020F0502020204030204" pitchFamily="34" charset="0"/>
              </a:rPr>
              <a:t>US food systems are environmentally intensive, this </a:t>
            </a:r>
            <a:r>
              <a:rPr lang="en-US" sz="3000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LCA was developed to quantify impacts</a:t>
            </a:r>
            <a:endParaRPr lang="en-US" sz="3000" cap="none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EAF75-2807-44AA-BDD9-C2563E8E5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155844"/>
            <a:ext cx="11029615" cy="3678303"/>
          </a:xfrm>
        </p:spPr>
        <p:txBody>
          <a:bodyPr/>
          <a:lstStyle/>
          <a:p>
            <a:r>
              <a:rPr lang="en-US" dirty="0"/>
              <a:t>produce about 25% of GWP and in the US food travels an average of 2,400 km (often Ca FOR FRESH PRODUCE)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5E5CF-4A9A-4D4B-B6FB-F1570488363E}"/>
              </a:ext>
            </a:extLst>
          </p:cNvPr>
          <p:cNvSpPr txBox="1"/>
          <p:nvPr/>
        </p:nvSpPr>
        <p:spPr>
          <a:xfrm>
            <a:off x="581192" y="6323339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Introduction   </a:t>
            </a:r>
            <a:r>
              <a:rPr lang="en-US" sz="2400" dirty="0"/>
              <a:t>–   Methods   –   Results   –   Conclusion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A65253BA-0F53-4E31-BD46-29502748F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740" y="4912553"/>
            <a:ext cx="315598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Average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Food Miles in the US ≈ 1,500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(Knight &amp; Riggs, 2010)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401A847-E9B3-4D76-8EA0-40BE68BB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596" y="1779604"/>
            <a:ext cx="3948404" cy="101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19 -29% of global GHG emissions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(Vermeulen, Campbell, &amp; Ingram, 2012)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10E2113-8C00-465C-B9B8-78F035F76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388" y="3353131"/>
            <a:ext cx="34004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&gt; 50% Urban Population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(Kulak, Graves &amp; Chatterton, 2013)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41060-847C-48E5-81D5-ED590E5550B1}"/>
              </a:ext>
            </a:extLst>
          </p:cNvPr>
          <p:cNvSpPr txBox="1"/>
          <p:nvPr/>
        </p:nvSpPr>
        <p:spPr>
          <a:xfrm>
            <a:off x="138186" y="3120503"/>
            <a:ext cx="8907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GWP</a:t>
            </a:r>
          </a:p>
        </p:txBody>
      </p:sp>
    </p:spTree>
    <p:extLst>
      <p:ext uri="{BB962C8B-B14F-4D97-AF65-F5344CB8AC3E}">
        <p14:creationId xmlns:p14="http://schemas.microsoft.com/office/powerpoint/2010/main" val="34049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1110-DB31-406B-9BE3-4FBEE0E0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EFF"/>
                </a:solidFill>
              </a:rPr>
              <a:t>FOOD SYSTEM MODELING GIVES US THE OPPORTUNITY TO ASK, “WHAT IF” QUESTIONS.  What if food  was produced locally?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13B652-9BC0-494E-A6A8-DEDD45C43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550014"/>
              </p:ext>
            </p:extLst>
          </p:nvPr>
        </p:nvGraphicFramePr>
        <p:xfrm>
          <a:off x="457201" y="1985554"/>
          <a:ext cx="11273246" cy="4567939"/>
        </p:xfrm>
        <a:graphic>
          <a:graphicData uri="http://schemas.openxmlformats.org/drawingml/2006/table">
            <a:tbl>
              <a:tblPr firstRow="1" firstCol="1" bandRow="1"/>
              <a:tblGrid>
                <a:gridCol w="4028947">
                  <a:extLst>
                    <a:ext uri="{9D8B030D-6E8A-4147-A177-3AD203B41FA5}">
                      <a16:colId xmlns:a16="http://schemas.microsoft.com/office/drawing/2014/main" val="3274194198"/>
                    </a:ext>
                  </a:extLst>
                </a:gridCol>
                <a:gridCol w="7244299">
                  <a:extLst>
                    <a:ext uri="{9D8B030D-6E8A-4147-A177-3AD203B41FA5}">
                      <a16:colId xmlns:a16="http://schemas.microsoft.com/office/drawing/2014/main" val="604902302"/>
                    </a:ext>
                  </a:extLst>
                </a:gridCol>
              </a:tblGrid>
              <a:tr h="830546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4</a:t>
                      </a:r>
                      <a:endParaRPr lang="en-US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Increasing level of local food production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576778"/>
                  </a:ext>
                </a:extLst>
              </a:tr>
              <a:tr h="367614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Consumption based on dietary recommendations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LOCALDIET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 of nutritional requirements produced in the DSM-MSA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lvl="0" indent="-347472" algn="l" defTabSz="4572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Dietary Guidelines followed in DSM-MSA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(USDA-HSS, 2015)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7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20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B152-7B72-4BB3-8677-8C78E255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Des </a:t>
            </a:r>
            <a:r>
              <a:rPr lang="en-US" sz="3000" cap="none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3000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oines </a:t>
            </a:r>
            <a:r>
              <a:rPr lang="en-US" sz="3000" cap="none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3000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etropolitan Statistical Area (Metro) is considered</a:t>
            </a:r>
            <a:r>
              <a:rPr lang="en-US" sz="3000" cap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 of many Metropolitan </a:t>
            </a:r>
            <a:r>
              <a:rPr lang="en-US" sz="30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0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 in the </a:t>
            </a:r>
            <a:r>
              <a:rPr lang="en-US" sz="30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0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idwest</a:t>
            </a:r>
            <a:endParaRPr lang="en-US" sz="30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EAF75-2807-44AA-BDD9-C2563E8E5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589" y="4353685"/>
            <a:ext cx="2207506" cy="171680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Lansing, MI</a:t>
            </a:r>
          </a:p>
          <a:p>
            <a:pPr>
              <a:spcAft>
                <a:spcPts val="0"/>
              </a:spcAft>
            </a:pP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maha, NE</a:t>
            </a:r>
          </a:p>
          <a:p>
            <a:pPr>
              <a:spcAft>
                <a:spcPts val="0"/>
              </a:spcAft>
            </a:pPr>
            <a: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Dayton, OH</a:t>
            </a:r>
          </a:p>
          <a:p>
            <a:pPr>
              <a:spcAft>
                <a:spcPts val="0"/>
              </a:spcAft>
            </a:pPr>
            <a:r>
              <a:rPr lang="en-US" sz="24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adison, WI</a:t>
            </a:r>
            <a:endParaRPr lang="en-US" sz="24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243C72B-0935-45E6-A63C-13894B967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77" y="1968809"/>
            <a:ext cx="6995627" cy="443522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93805F-41E3-4237-8B10-CA8184961AE4}"/>
              </a:ext>
            </a:extLst>
          </p:cNvPr>
          <p:cNvSpPr txBox="1">
            <a:spLocks/>
          </p:cNvSpPr>
          <p:nvPr/>
        </p:nvSpPr>
        <p:spPr>
          <a:xfrm>
            <a:off x="8578977" y="2685675"/>
            <a:ext cx="2857057" cy="2043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cs typeface="Times New Roman" panose="02020603050405020304" pitchFamily="18" charset="0"/>
              </a:rPr>
              <a:t>Population ≈ 700,000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Rainfed agriculture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C2C27-42B9-4A67-9958-DA6518C8EB9F}"/>
              </a:ext>
            </a:extLst>
          </p:cNvPr>
          <p:cNvSpPr txBox="1"/>
          <p:nvPr/>
        </p:nvSpPr>
        <p:spPr>
          <a:xfrm>
            <a:off x="581192" y="6323339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Introduction   </a:t>
            </a:r>
            <a:r>
              <a:rPr lang="en-US" sz="2400" dirty="0"/>
              <a:t>–   Methods   –   Results   –   Conclusion</a:t>
            </a:r>
          </a:p>
        </p:txBody>
      </p:sp>
    </p:spTree>
    <p:extLst>
      <p:ext uri="{BB962C8B-B14F-4D97-AF65-F5344CB8AC3E}">
        <p14:creationId xmlns:p14="http://schemas.microsoft.com/office/powerpoint/2010/main" val="8426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1110-DB31-406B-9BE3-4FBEE0E0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000" cap="none" dirty="0">
                <a:solidFill>
                  <a:srgbClr val="FFFEFF"/>
                </a:solidFill>
              </a:rPr>
              <a:t>Food system modeling with LCA gives us the opportunity to ask “what if” questions:  What if more food was produced locally in Iowa?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62193-C6AB-434C-829F-2033B665B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826" y="1911029"/>
            <a:ext cx="6477590" cy="485819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6BA0C5-B8A8-4C86-9ED8-64FD5D8961A1}"/>
              </a:ext>
            </a:extLst>
          </p:cNvPr>
          <p:cNvSpPr txBox="1">
            <a:spLocks/>
          </p:cNvSpPr>
          <p:nvPr/>
        </p:nvSpPr>
        <p:spPr>
          <a:xfrm>
            <a:off x="9334795" y="2267563"/>
            <a:ext cx="2758145" cy="159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Approximately 90% of foods are imported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063372-0D6C-4D31-9E50-7B712FF7B154}"/>
              </a:ext>
            </a:extLst>
          </p:cNvPr>
          <p:cNvSpPr txBox="1">
            <a:spLocks/>
          </p:cNvSpPr>
          <p:nvPr/>
        </p:nvSpPr>
        <p:spPr>
          <a:xfrm>
            <a:off x="445734" y="5239224"/>
            <a:ext cx="1718125" cy="115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42AC12-226F-4760-B2BE-58EB2ABCA125}"/>
              </a:ext>
            </a:extLst>
          </p:cNvPr>
          <p:cNvSpPr txBox="1">
            <a:spLocks/>
          </p:cNvSpPr>
          <p:nvPr/>
        </p:nvSpPr>
        <p:spPr>
          <a:xfrm>
            <a:off x="96101" y="2602449"/>
            <a:ext cx="2650725" cy="1203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Predominantly corn and soybeans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023982B-AADD-4944-9B37-5B4204A6B645}"/>
              </a:ext>
            </a:extLst>
          </p:cNvPr>
          <p:cNvSpPr txBox="1">
            <a:spLocks/>
          </p:cNvSpPr>
          <p:nvPr/>
        </p:nvSpPr>
        <p:spPr>
          <a:xfrm>
            <a:off x="9442215" y="4563330"/>
            <a:ext cx="2517115" cy="159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50% of fruits and vegetables are imported from California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77FBF65-8210-4AE4-90A5-349165D7124A}"/>
              </a:ext>
            </a:extLst>
          </p:cNvPr>
          <p:cNvSpPr txBox="1">
            <a:spLocks/>
          </p:cNvSpPr>
          <p:nvPr/>
        </p:nvSpPr>
        <p:spPr>
          <a:xfrm>
            <a:off x="96100" y="4556345"/>
            <a:ext cx="2650725" cy="1462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Producers receive $0.</a:t>
            </a:r>
            <a:r>
              <a:rPr lang="en-US" sz="2400" dirty="0">
                <a:solidFill>
                  <a:schemeClr val="tx1"/>
                </a:solidFill>
              </a:rPr>
              <a:t>143 of every food dollar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696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1110-DB31-406B-9BE3-4FBEE0E0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000" cap="none" dirty="0">
                <a:solidFill>
                  <a:srgbClr val="FFFEFF"/>
                </a:solidFill>
              </a:rPr>
              <a:t>Food system modeling with LCA gives us the opportunity to ask “what if” questions:  What if more food was produced locally?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6BA0C5-B8A8-4C86-9ED8-64FD5D8961A1}"/>
              </a:ext>
            </a:extLst>
          </p:cNvPr>
          <p:cNvSpPr txBox="1">
            <a:spLocks/>
          </p:cNvSpPr>
          <p:nvPr/>
        </p:nvSpPr>
        <p:spPr>
          <a:xfrm>
            <a:off x="9334795" y="2267563"/>
            <a:ext cx="2758145" cy="159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Approximately 50% of food is produced within the Metro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063372-0D6C-4D31-9E50-7B712FF7B154}"/>
              </a:ext>
            </a:extLst>
          </p:cNvPr>
          <p:cNvSpPr txBox="1">
            <a:spLocks/>
          </p:cNvSpPr>
          <p:nvPr/>
        </p:nvSpPr>
        <p:spPr>
          <a:xfrm>
            <a:off x="445734" y="5239224"/>
            <a:ext cx="1718125" cy="115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42AC12-226F-4760-B2BE-58EB2ABCA125}"/>
              </a:ext>
            </a:extLst>
          </p:cNvPr>
          <p:cNvSpPr txBox="1">
            <a:spLocks/>
          </p:cNvSpPr>
          <p:nvPr/>
        </p:nvSpPr>
        <p:spPr>
          <a:xfrm>
            <a:off x="-11319" y="2460993"/>
            <a:ext cx="2857204" cy="1205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Landscape includes more table food (for human consumption)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023982B-AADD-4944-9B37-5B4204A6B645}"/>
              </a:ext>
            </a:extLst>
          </p:cNvPr>
          <p:cNvSpPr txBox="1">
            <a:spLocks/>
          </p:cNvSpPr>
          <p:nvPr/>
        </p:nvSpPr>
        <p:spPr>
          <a:xfrm>
            <a:off x="9442215" y="4563330"/>
            <a:ext cx="2517115" cy="159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Food is transported within the Metro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77FBF65-8210-4AE4-90A5-349165D7124A}"/>
              </a:ext>
            </a:extLst>
          </p:cNvPr>
          <p:cNvSpPr txBox="1">
            <a:spLocks/>
          </p:cNvSpPr>
          <p:nvPr/>
        </p:nvSpPr>
        <p:spPr>
          <a:xfrm>
            <a:off x="0" y="4628116"/>
            <a:ext cx="2650725" cy="1462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67.5% of local food is sold directly to consumers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E90B8CA-27BC-4F9A-87D3-0DC791C9D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356" y="1866708"/>
            <a:ext cx="6587969" cy="49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1110-DB31-406B-9BE3-4FBEE0E0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 dirty="0">
                <a:latin typeface="Calibri" panose="020F0502020204030204" pitchFamily="34" charset="0"/>
                <a:ea typeface="Calibri" panose="020F0502020204030204" pitchFamily="34" charset="0"/>
              </a:rPr>
              <a:t>The current</a:t>
            </a:r>
            <a:r>
              <a:rPr lang="en-US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metropolitan-scale food system was compared to a localized scenario (where 50% of food was produced within </a:t>
            </a:r>
            <a:r>
              <a:rPr lang="en-US" cap="none" dirty="0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six-county area)</a:t>
            </a:r>
            <a:endParaRPr lang="en-US" cap="none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D3A9563D-04AF-42B6-A991-6D9B6E0122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195989"/>
              </p:ext>
            </p:extLst>
          </p:nvPr>
        </p:nvGraphicFramePr>
        <p:xfrm>
          <a:off x="820888" y="2127368"/>
          <a:ext cx="10550221" cy="3605701"/>
        </p:xfrm>
        <a:graphic>
          <a:graphicData uri="http://schemas.openxmlformats.org/drawingml/2006/table">
            <a:tbl>
              <a:tblPr firstRow="1" firstCol="1" bandRow="1"/>
              <a:tblGrid>
                <a:gridCol w="2521258">
                  <a:extLst>
                    <a:ext uri="{9D8B030D-6E8A-4147-A177-3AD203B41FA5}">
                      <a16:colId xmlns:a16="http://schemas.microsoft.com/office/drawing/2014/main" val="3274194198"/>
                    </a:ext>
                  </a:extLst>
                </a:gridCol>
                <a:gridCol w="3692574">
                  <a:extLst>
                    <a:ext uri="{9D8B030D-6E8A-4147-A177-3AD203B41FA5}">
                      <a16:colId xmlns:a16="http://schemas.microsoft.com/office/drawing/2014/main" val="3909229829"/>
                    </a:ext>
                  </a:extLst>
                </a:gridCol>
                <a:gridCol w="4336389">
                  <a:extLst>
                    <a:ext uri="{9D8B030D-6E8A-4147-A177-3AD203B41FA5}">
                      <a16:colId xmlns:a16="http://schemas.microsoft.com/office/drawing/2014/main" val="604902302"/>
                    </a:ext>
                  </a:extLst>
                </a:gridCol>
              </a:tblGrid>
              <a:tr h="855529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 Food System Scenarios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level of local food production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Increasing level of local food production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576778"/>
                  </a:ext>
                </a:extLst>
              </a:tr>
              <a:tr h="275017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consumption patterns</a:t>
                      </a:r>
                      <a:endParaRPr lang="en-US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1 – BASE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 production </a:t>
                      </a:r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 Census, 2017)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consumption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USDA loss adjusted food available per capita)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Scenario 2 – LOCAL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Increased local production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 of nutritional requirement produced within the metro)</a:t>
                      </a:r>
                      <a:r>
                        <a:rPr lang="en-US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current consumption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956" marR="80956" marT="112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6964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1E362E-C6E4-4786-BD7E-D9CDDB6A4518}"/>
              </a:ext>
            </a:extLst>
          </p:cNvPr>
          <p:cNvSpPr txBox="1"/>
          <p:nvPr/>
        </p:nvSpPr>
        <p:spPr>
          <a:xfrm>
            <a:off x="581192" y="6323339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Introduction</a:t>
            </a:r>
            <a:r>
              <a:rPr lang="en-US" sz="2400" b="1" dirty="0"/>
              <a:t>   </a:t>
            </a:r>
            <a:r>
              <a:rPr lang="en-US" sz="2400" dirty="0"/>
              <a:t>–   </a:t>
            </a:r>
            <a:r>
              <a:rPr lang="en-US" sz="2400" b="1" dirty="0"/>
              <a:t>Methods</a:t>
            </a:r>
            <a:r>
              <a:rPr lang="en-US" sz="2400" dirty="0"/>
              <a:t>   –   Results   –   Conclusion</a:t>
            </a:r>
          </a:p>
        </p:txBody>
      </p:sp>
    </p:spTree>
    <p:extLst>
      <p:ext uri="{BB962C8B-B14F-4D97-AF65-F5344CB8AC3E}">
        <p14:creationId xmlns:p14="http://schemas.microsoft.com/office/powerpoint/2010/main" val="343327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CECC-4192-45E7-A551-7FCBD22C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702156"/>
            <a:ext cx="11469950" cy="1013800"/>
          </a:xfrm>
        </p:spPr>
        <p:txBody>
          <a:bodyPr>
            <a:noAutofit/>
          </a:bodyPr>
          <a:lstStyle/>
          <a:p>
            <a:r>
              <a:rPr lang="en-US" sz="3000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LCA functional unit = environmental impact per kg of foods in the </a:t>
            </a:r>
            <a:r>
              <a:rPr lang="en-US" sz="3000" cap="none" dirty="0">
                <a:latin typeface="Calibri" panose="020F0502020204030204" pitchFamily="34" charset="0"/>
                <a:ea typeface="Calibri" panose="020F0502020204030204" pitchFamily="34" charset="0"/>
              </a:rPr>
              <a:t>metro </a:t>
            </a:r>
            <a:r>
              <a:rPr lang="en-US" sz="3000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annually, system boundary = cradle to grave using </a:t>
            </a:r>
            <a:r>
              <a:rPr lang="en-US" sz="30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CleanMetrics</a:t>
            </a:r>
            <a:endParaRPr lang="en-US" sz="3000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33FEE-FAAA-4C5D-99CC-694C64B82896}"/>
              </a:ext>
            </a:extLst>
          </p:cNvPr>
          <p:cNvSpPr txBox="1"/>
          <p:nvPr/>
        </p:nvSpPr>
        <p:spPr>
          <a:xfrm>
            <a:off x="581192" y="6323339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Introduction</a:t>
            </a:r>
            <a:r>
              <a:rPr lang="en-US" sz="2400" b="1" dirty="0"/>
              <a:t>   </a:t>
            </a:r>
            <a:r>
              <a:rPr lang="en-US" sz="2400" dirty="0"/>
              <a:t>–   </a:t>
            </a:r>
            <a:r>
              <a:rPr lang="en-US" sz="2400" b="1" dirty="0"/>
              <a:t>Methods</a:t>
            </a:r>
            <a:r>
              <a:rPr lang="en-US" sz="2400" dirty="0"/>
              <a:t>   –   Results   –   Conclusion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F45F96C-3809-4864-B1D3-49E567019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26" y="2583402"/>
            <a:ext cx="3352305" cy="3548031"/>
          </a:xfrm>
          <a:prstGeom prst="rect">
            <a:avLst/>
          </a:prstGeom>
          <a:noFill/>
          <a:ln w="38100" algn="ctr">
            <a:solidFill>
              <a:srgbClr val="5B9B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Production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Mechanization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Fertilizers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Pesticides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Water Use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84667400-5154-43A5-98E8-F5E67E566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55" y="4126746"/>
            <a:ext cx="1510728" cy="1849909"/>
          </a:xfrm>
          <a:prstGeom prst="flowChartProcess">
            <a:avLst/>
          </a:prstGeom>
          <a:solidFill>
            <a:srgbClr val="FBE4D5"/>
          </a:solidFill>
          <a:ln w="31750" algn="ctr">
            <a:solidFill>
              <a:srgbClr val="FBE4D5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Baseline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includes 45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%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imported from outside Iowa, 5% local to metropolitan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11336A5-ACE9-4854-8F7A-C3EC06EA9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788" y="3733516"/>
            <a:ext cx="2764594" cy="1764901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9E9E9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F57B449F-56DA-43D8-AE12-4E7307D7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41" y="4843113"/>
            <a:ext cx="990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amion Collection Set">
            <a:extLst>
              <a:ext uri="{FF2B5EF4-FFF2-40B4-BE49-F238E27FC236}">
                <a16:creationId xmlns:a16="http://schemas.microsoft.com/office/drawing/2014/main" id="{37215C2D-05CE-4CCE-B0C7-AA7355FB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40385" r="55939" b="39011"/>
          <a:stretch>
            <a:fillRect/>
          </a:stretch>
        </p:blipFill>
        <p:spPr bwMode="auto">
          <a:xfrm>
            <a:off x="6903212" y="4852121"/>
            <a:ext cx="1354892" cy="60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6122F401-3E03-4100-993D-C4AB462B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436" y="4126744"/>
            <a:ext cx="1541674" cy="18499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algn="ctr">
            <a:solidFill>
              <a:srgbClr val="E2EFD9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Local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ncludes 50% local to metropolitan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136" name="AutoShape 16">
            <a:extLst>
              <a:ext uri="{FF2B5EF4-FFF2-40B4-BE49-F238E27FC236}">
                <a16:creationId xmlns:a16="http://schemas.microsoft.com/office/drawing/2014/main" id="{76458C00-C7D2-40D4-94EA-B060559AB0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56744" y="4022045"/>
            <a:ext cx="0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5137" name="AutoShape 17">
            <a:extLst>
              <a:ext uri="{FF2B5EF4-FFF2-40B4-BE49-F238E27FC236}">
                <a16:creationId xmlns:a16="http://schemas.microsoft.com/office/drawing/2014/main" id="{3E8F2546-25C1-4677-B776-24CB566D56F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777308" y="5365466"/>
            <a:ext cx="3175" cy="611187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5" name="Text Box 18">
            <a:extLst>
              <a:ext uri="{FF2B5EF4-FFF2-40B4-BE49-F238E27FC236}">
                <a16:creationId xmlns:a16="http://schemas.microsoft.com/office/drawing/2014/main" id="{6E980541-6B05-4338-8302-064B44AD3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383" y="3392203"/>
            <a:ext cx="1412875" cy="587375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9E9E9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included</a:t>
            </a: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4F07BCD0-6D09-4533-ABA2-AAC8EFA10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6383" y="2208805"/>
            <a:ext cx="1414462" cy="857962"/>
          </a:xfrm>
          <a:prstGeom prst="rect">
            <a:avLst/>
          </a:prstGeom>
          <a:noFill/>
          <a:ln w="31750" algn="ctr">
            <a:solidFill>
              <a:srgbClr val="9E9E9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food type and syste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 stage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FA1BFFB8-8402-4F0D-8E7D-87644A1B9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9920" y="3019141"/>
            <a:ext cx="1498600" cy="409575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Consumption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C662A2FB-1BD6-4D09-BC4B-28EF14212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7858" y="2041241"/>
            <a:ext cx="1498600" cy="409575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Waste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923C4905-27C1-405B-A9A3-461D36CC6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9920" y="3979578"/>
            <a:ext cx="1498600" cy="409575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C00000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Cooking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id="{486095B7-D6D7-40B1-8A57-60471525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7858" y="4951128"/>
            <a:ext cx="1498600" cy="720724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Wholesale/ Retail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144" name="AutoShape 24">
            <a:extLst>
              <a:ext uri="{FF2B5EF4-FFF2-40B4-BE49-F238E27FC236}">
                <a16:creationId xmlns:a16="http://schemas.microsoft.com/office/drawing/2014/main" id="{682C1BF6-8FF7-4D83-9E05-4FBAD2D99B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81958" y="2773078"/>
            <a:ext cx="895350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5145" name="AutoShape 25">
            <a:extLst>
              <a:ext uri="{FF2B5EF4-FFF2-40B4-BE49-F238E27FC236}">
                <a16:creationId xmlns:a16="http://schemas.microsoft.com/office/drawing/2014/main" id="{EB025BD0-8ACD-4E54-8A06-0C61D9A3701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777308" y="2466691"/>
            <a:ext cx="0" cy="538162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5146" name="AutoShape 26">
            <a:extLst>
              <a:ext uri="{FF2B5EF4-FFF2-40B4-BE49-F238E27FC236}">
                <a16:creationId xmlns:a16="http://schemas.microsoft.com/office/drawing/2014/main" id="{51E9906C-A166-4D60-ABEA-DF3BA98525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777308" y="3428716"/>
            <a:ext cx="0" cy="538162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5147" name="AutoShape 27">
            <a:extLst>
              <a:ext uri="{FF2B5EF4-FFF2-40B4-BE49-F238E27FC236}">
                <a16:creationId xmlns:a16="http://schemas.microsoft.com/office/drawing/2014/main" id="{827C87DA-B461-4A9A-B697-6905AF0372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81958" y="3733516"/>
            <a:ext cx="895350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5148" name="AutoShape 28">
            <a:extLst>
              <a:ext uri="{FF2B5EF4-FFF2-40B4-BE49-F238E27FC236}">
                <a16:creationId xmlns:a16="http://schemas.microsoft.com/office/drawing/2014/main" id="{70D65249-6F56-4E95-96E3-7B217FE4D1A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777308" y="4397091"/>
            <a:ext cx="0" cy="538162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5149" name="AutoShape 29">
            <a:extLst>
              <a:ext uri="{FF2B5EF4-FFF2-40B4-BE49-F238E27FC236}">
                <a16:creationId xmlns:a16="http://schemas.microsoft.com/office/drawing/2014/main" id="{DF7B8BA4-13C1-46E1-B1B9-FCF39A2F20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81958" y="4686016"/>
            <a:ext cx="884237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5150" name="AutoShape 30">
            <a:extLst>
              <a:ext uri="{FF2B5EF4-FFF2-40B4-BE49-F238E27FC236}">
                <a16:creationId xmlns:a16="http://schemas.microsoft.com/office/drawing/2014/main" id="{91D5DCE5-49FB-4F3A-936E-7AB537858096}"/>
              </a:ext>
            </a:extLst>
          </p:cNvPr>
          <p:cNvCxnSpPr>
            <a:cxnSpLocks noChangeShapeType="1"/>
            <a:stCxn id="54" idx="3"/>
          </p:cNvCxnSpPr>
          <p:nvPr/>
        </p:nvCxnSpPr>
        <p:spPr bwMode="auto">
          <a:xfrm>
            <a:off x="9238975" y="5918638"/>
            <a:ext cx="1538333" cy="1447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862691D-6BE1-4078-883D-C7D94821609C}"/>
              </a:ext>
            </a:extLst>
          </p:cNvPr>
          <p:cNvSpPr txBox="1"/>
          <p:nvPr/>
        </p:nvSpPr>
        <p:spPr>
          <a:xfrm>
            <a:off x="6936847" y="3802275"/>
            <a:ext cx="1498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Local: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single unit truck,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round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trip,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160 km</a:t>
            </a:r>
            <a:endParaRPr lang="en-US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C27BB7-7759-405D-9A65-155AF3CCF171}"/>
              </a:ext>
            </a:extLst>
          </p:cNvPr>
          <p:cNvSpPr txBox="1"/>
          <p:nvPr/>
        </p:nvSpPr>
        <p:spPr>
          <a:xfrm>
            <a:off x="5515853" y="3799287"/>
            <a:ext cx="1557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6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Baseline: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semi truck, one-way,  based on state sales</a:t>
            </a:r>
            <a:endParaRPr lang="en-US" sz="2000" dirty="0"/>
          </a:p>
        </p:txBody>
      </p:sp>
      <p:sp>
        <p:nvSpPr>
          <p:cNvPr id="54" name="Text Box 23">
            <a:extLst>
              <a:ext uri="{FF2B5EF4-FFF2-40B4-BE49-F238E27FC236}">
                <a16:creationId xmlns:a16="http://schemas.microsoft.com/office/drawing/2014/main" id="{9C2E5CDB-0A4D-46B2-BF97-F3E7DDCE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375" y="5713850"/>
            <a:ext cx="1498600" cy="409575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Transport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Text Box 23">
            <a:extLst>
              <a:ext uri="{FF2B5EF4-FFF2-40B4-BE49-F238E27FC236}">
                <a16:creationId xmlns:a16="http://schemas.microsoft.com/office/drawing/2014/main" id="{1F32BD7B-3BDA-4181-8A86-7156535B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967" y="5713850"/>
            <a:ext cx="1498600" cy="409575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Packaging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6" name="AutoShape 26">
            <a:extLst>
              <a:ext uri="{FF2B5EF4-FFF2-40B4-BE49-F238E27FC236}">
                <a16:creationId xmlns:a16="http://schemas.microsoft.com/office/drawing/2014/main" id="{2B3B617A-56AE-4F40-817F-D5DDA1630747}"/>
              </a:ext>
            </a:extLst>
          </p:cNvPr>
          <p:cNvCxnSpPr>
            <a:cxnSpLocks noChangeShapeType="1"/>
            <a:stCxn id="55" idx="3"/>
            <a:endCxn id="54" idx="1"/>
          </p:cNvCxnSpPr>
          <p:nvPr/>
        </p:nvCxnSpPr>
        <p:spPr bwMode="auto">
          <a:xfrm>
            <a:off x="6038567" y="5918638"/>
            <a:ext cx="1701808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2FDA54FB-2FFC-49A0-9CC9-3C109D210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083" y="4226365"/>
            <a:ext cx="1412875" cy="1068312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9E9E9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storage type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(Poore &amp; 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Nemecek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2018)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 Box 18">
            <a:extLst>
              <a:ext uri="{FF2B5EF4-FFF2-40B4-BE49-F238E27FC236}">
                <a16:creationId xmlns:a16="http://schemas.microsoft.com/office/drawing/2014/main" id="{65CF2242-E723-4596-A76D-9DC7B146D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010" y="4686017"/>
            <a:ext cx="1726602" cy="808056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9E9E9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food type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(Poore &amp; 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Nemecek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2018)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7" name="AutoShape 29">
            <a:extLst>
              <a:ext uri="{FF2B5EF4-FFF2-40B4-BE49-F238E27FC236}">
                <a16:creationId xmlns:a16="http://schemas.microsoft.com/office/drawing/2014/main" id="{B5F16E42-23BB-475C-AC7C-B5FA2045E6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17458" y="5502338"/>
            <a:ext cx="0" cy="42302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71" name="AutoShape 29">
            <a:extLst>
              <a:ext uri="{FF2B5EF4-FFF2-40B4-BE49-F238E27FC236}">
                <a16:creationId xmlns:a16="http://schemas.microsoft.com/office/drawing/2014/main" id="{DF099CDE-CB2D-4C7A-A843-77C0FFE530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25080" y="5494072"/>
            <a:ext cx="0" cy="439041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84" name="AutoShape 26">
            <a:extLst>
              <a:ext uri="{FF2B5EF4-FFF2-40B4-BE49-F238E27FC236}">
                <a16:creationId xmlns:a16="http://schemas.microsoft.com/office/drawing/2014/main" id="{3CFD78FB-A32A-425A-A5DB-149868B1D2FE}"/>
              </a:ext>
            </a:extLst>
          </p:cNvPr>
          <p:cNvCxnSpPr>
            <a:cxnSpLocks noChangeShapeType="1"/>
            <a:endCxn id="55" idx="1"/>
          </p:cNvCxnSpPr>
          <p:nvPr/>
        </p:nvCxnSpPr>
        <p:spPr bwMode="auto">
          <a:xfrm>
            <a:off x="3573531" y="5917349"/>
            <a:ext cx="966436" cy="1289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91985684-31E9-447E-82FC-672B28114B2B}"/>
              </a:ext>
            </a:extLst>
          </p:cNvPr>
          <p:cNvSpPr/>
          <p:nvPr/>
        </p:nvSpPr>
        <p:spPr>
          <a:xfrm>
            <a:off x="9993402" y="3897427"/>
            <a:ext cx="1755873" cy="594628"/>
          </a:xfrm>
          <a:prstGeom prst="mathMultiply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57BC-6A32-43C6-B81F-8E7EE043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cap="none" dirty="0"/>
              <a:t>The foods for each diet were selected by food group based on 1) production in IA and 2) quantity consumed (&gt;0.001 servings/day)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726AA3-B1F3-48D7-AA36-B2AAF57B737E}"/>
              </a:ext>
            </a:extLst>
          </p:cNvPr>
          <p:cNvSpPr txBox="1"/>
          <p:nvPr/>
        </p:nvSpPr>
        <p:spPr>
          <a:xfrm>
            <a:off x="581192" y="6323339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Introduction</a:t>
            </a:r>
            <a:r>
              <a:rPr lang="en-US" sz="2400" b="1" dirty="0"/>
              <a:t>   </a:t>
            </a:r>
            <a:r>
              <a:rPr lang="en-US" sz="2400" dirty="0"/>
              <a:t>–   </a:t>
            </a:r>
            <a:r>
              <a:rPr lang="en-US" sz="2400" b="1" dirty="0"/>
              <a:t>Methods</a:t>
            </a:r>
            <a:r>
              <a:rPr lang="en-US" sz="2400" dirty="0"/>
              <a:t>   –   Results   –   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628D2-F967-42A9-A4F8-93341C393B2C}"/>
              </a:ext>
            </a:extLst>
          </p:cNvPr>
          <p:cNvSpPr txBox="1"/>
          <p:nvPr/>
        </p:nvSpPr>
        <p:spPr>
          <a:xfrm>
            <a:off x="7413766" y="2755781"/>
            <a:ext cx="4442628" cy="101566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Fruit: </a:t>
            </a:r>
            <a:r>
              <a:rPr lang="en-US" sz="2000" dirty="0"/>
              <a:t>50% is tropical and cannot be produced in Iowa. We used equal weighting for all remaining fruits at 100%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CB177-3D42-4AFA-B00A-F42CA78CD655}"/>
              </a:ext>
            </a:extLst>
          </p:cNvPr>
          <p:cNvSpPr txBox="1"/>
          <p:nvPr/>
        </p:nvSpPr>
        <p:spPr>
          <a:xfrm>
            <a:off x="7413767" y="2084758"/>
            <a:ext cx="229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Example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B762E-EAA8-4597-872D-2AF0AFD6B574}"/>
              </a:ext>
            </a:extLst>
          </p:cNvPr>
          <p:cNvSpPr txBox="1"/>
          <p:nvPr/>
        </p:nvSpPr>
        <p:spPr>
          <a:xfrm>
            <a:off x="7413766" y="4123886"/>
            <a:ext cx="4442628" cy="193899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Grains</a:t>
            </a:r>
            <a:r>
              <a:rPr lang="en-US" sz="2000" dirty="0"/>
              <a:t>: over 50% of consumption was wheat, we included corn based on quantity consumed to better match current diet</a:t>
            </a:r>
          </a:p>
          <a:p>
            <a:r>
              <a:rPr lang="en-US" sz="2000" dirty="0"/>
              <a:t>We used equal weighting for both grains at 53.6%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CD4EE-0B8B-472A-8F00-C503EFE6B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0" y="1976417"/>
            <a:ext cx="6644076" cy="31856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4FB898-C808-4E9F-9731-A6F398E36A0F}"/>
              </a:ext>
            </a:extLst>
          </p:cNvPr>
          <p:cNvSpPr/>
          <p:nvPr/>
        </p:nvSpPr>
        <p:spPr>
          <a:xfrm>
            <a:off x="505400" y="3436757"/>
            <a:ext cx="6644076" cy="36353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BDB437-8B5E-4F54-8BE7-820A5A841261}"/>
              </a:ext>
            </a:extLst>
          </p:cNvPr>
          <p:cNvSpPr/>
          <p:nvPr/>
        </p:nvSpPr>
        <p:spPr>
          <a:xfrm>
            <a:off x="505400" y="4121999"/>
            <a:ext cx="6644076" cy="36353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1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9183-2A88-4D99-914A-13919C45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Defining the local scenario meant building reasonable assumptions across the food system (production scale and transport distance varied greatly)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515C3-9C9B-4CC0-92DD-1051F66D366F}"/>
              </a:ext>
            </a:extLst>
          </p:cNvPr>
          <p:cNvSpPr txBox="1"/>
          <p:nvPr/>
        </p:nvSpPr>
        <p:spPr>
          <a:xfrm>
            <a:off x="581192" y="6323339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Introduction</a:t>
            </a:r>
            <a:r>
              <a:rPr lang="en-US" sz="2400" b="1" dirty="0"/>
              <a:t>   </a:t>
            </a:r>
            <a:r>
              <a:rPr lang="en-US" sz="2400" dirty="0"/>
              <a:t>–   </a:t>
            </a:r>
            <a:r>
              <a:rPr lang="en-US" sz="2400" b="1" dirty="0"/>
              <a:t>Methods</a:t>
            </a:r>
            <a:r>
              <a:rPr lang="en-US" sz="2400" dirty="0"/>
              <a:t>   –   Results   –   Conclusion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B834A21-4529-4152-BEB1-967791266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78478"/>
              </p:ext>
            </p:extLst>
          </p:nvPr>
        </p:nvGraphicFramePr>
        <p:xfrm>
          <a:off x="436484" y="1900336"/>
          <a:ext cx="11319030" cy="4380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69">
                  <a:extLst>
                    <a:ext uri="{9D8B030D-6E8A-4147-A177-3AD203B41FA5}">
                      <a16:colId xmlns:a16="http://schemas.microsoft.com/office/drawing/2014/main" val="3578878027"/>
                    </a:ext>
                  </a:extLst>
                </a:gridCol>
                <a:gridCol w="4341181">
                  <a:extLst>
                    <a:ext uri="{9D8B030D-6E8A-4147-A177-3AD203B41FA5}">
                      <a16:colId xmlns:a16="http://schemas.microsoft.com/office/drawing/2014/main" val="3705409324"/>
                    </a:ext>
                  </a:extLst>
                </a:gridCol>
                <a:gridCol w="4493580">
                  <a:extLst>
                    <a:ext uri="{9D8B030D-6E8A-4147-A177-3AD203B41FA5}">
                      <a16:colId xmlns:a16="http://schemas.microsoft.com/office/drawing/2014/main" val="429089457"/>
                    </a:ext>
                  </a:extLst>
                </a:gridCol>
              </a:tblGrid>
              <a:tr h="412914">
                <a:tc>
                  <a:txBody>
                    <a:bodyPr/>
                    <a:lstStyle/>
                    <a:p>
                      <a:r>
                        <a:rPr lang="en-US" sz="2000" dirty="0"/>
                        <a:t>Food System Stage</a:t>
                      </a:r>
                    </a:p>
                  </a:txBody>
                  <a:tcP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BASE</a:t>
                      </a:r>
                    </a:p>
                  </a:txBody>
                  <a:tcP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LOCAL</a:t>
                      </a:r>
                    </a:p>
                  </a:txBody>
                  <a:tcPr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610773"/>
                  </a:ext>
                </a:extLst>
              </a:tr>
              <a:tr h="722600">
                <a:tc>
                  <a:txBody>
                    <a:bodyPr/>
                    <a:lstStyle/>
                    <a:p>
                      <a:r>
                        <a:rPr lang="en-US" sz="2000" b="1" dirty="0"/>
                        <a:t>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California vegetable producer scale (average)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= 59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Iowa vegetable producer scale 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average) = 8 acres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39395"/>
                  </a:ext>
                </a:extLst>
              </a:tr>
              <a:tr h="453074">
                <a:tc>
                  <a:txBody>
                    <a:bodyPr/>
                    <a:lstStyle/>
                    <a:p>
                      <a:r>
                        <a:rPr lang="en-US" sz="2000" b="1" dirty="0"/>
                        <a:t>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37 % of fruits and vegetables are processed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None available for fruits and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65185"/>
                  </a:ext>
                </a:extLst>
              </a:tr>
              <a:tr h="418649">
                <a:tc>
                  <a:txBody>
                    <a:bodyPr/>
                    <a:lstStyle/>
                    <a:p>
                      <a:r>
                        <a:rPr lang="en-US" sz="2000" b="1" dirty="0"/>
                        <a:t>Packaging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96.6 % of food is packaged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67.5 % is sold with limited packaging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578205"/>
                  </a:ext>
                </a:extLst>
              </a:tr>
              <a:tr h="460593">
                <a:tc>
                  <a:txBody>
                    <a:bodyPr/>
                    <a:lstStyle/>
                    <a:p>
                      <a:r>
                        <a:rPr lang="en-US" sz="2000" b="1" dirty="0"/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National distance modeled (average) =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1,740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Metropolitan distance modeled = 160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9158"/>
                  </a:ext>
                </a:extLst>
              </a:tr>
              <a:tr h="722600">
                <a:tc>
                  <a:txBody>
                    <a:bodyPr/>
                    <a:lstStyle/>
                    <a:p>
                      <a:r>
                        <a:rPr lang="en-US" sz="2000" b="1" dirty="0"/>
                        <a:t>Wholesale/Retail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96.6 % sold through wholesale/retail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67.5 % sold direct-to-consumer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73890"/>
                  </a:ext>
                </a:extLst>
              </a:tr>
              <a:tr h="418649">
                <a:tc>
                  <a:txBody>
                    <a:bodyPr/>
                    <a:lstStyle/>
                    <a:p>
                      <a:r>
                        <a:rPr lang="en-US" sz="2000" b="1" dirty="0"/>
                        <a:t>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Average food waste = 33 %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Average local food waste = 22 %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076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99010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19246</TotalTime>
  <Words>1300</Words>
  <Application>Microsoft Office PowerPoint</Application>
  <PresentationFormat>Widescreen</PresentationFormat>
  <Paragraphs>164</Paragraphs>
  <Slides>20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Wingdings 2</vt:lpstr>
      <vt:lpstr>Dividend</vt:lpstr>
      <vt:lpstr>Food System Modeling at the Metropolitan Scale: Comparing Current to Localized Scenarios in the Midwest US</vt:lpstr>
      <vt:lpstr>US food systems are environmentally intensive, this LCA was developed to quantify impacts</vt:lpstr>
      <vt:lpstr>The Des Moines Metropolitan Statistical Area (Metro) is considered representative of many Metropolitan Areas in the Midwest</vt:lpstr>
      <vt:lpstr>Food system modeling with LCA gives us the opportunity to ask “what if” questions:  What if more food was produced locally in Iowa?</vt:lpstr>
      <vt:lpstr>Food system modeling with LCA gives us the opportunity to ask “what if” questions:  What if more food was produced locally?</vt:lpstr>
      <vt:lpstr>The current metropolitan-scale food system was compared to a localized scenario (where 50% of food was produced within the six-county area)</vt:lpstr>
      <vt:lpstr>The LCA functional unit = environmental impact per kg of foods in the metro annually, system boundary = cradle to grave using CleanMetrics</vt:lpstr>
      <vt:lpstr>The foods for each diet were selected by food group based on 1) production in IA and 2) quantity consumed (&gt;0.001 servings/day)</vt:lpstr>
      <vt:lpstr>Defining the local scenario meant building reasonable assumptions across the food system (production scale and transport distance varied greatly)</vt:lpstr>
      <vt:lpstr>A sensitivity analysis was conducted to understand how much key variables influence LCA results</vt:lpstr>
      <vt:lpstr>The local scenario produced fewer environmental outputs compared to the baseline scenario </vt:lpstr>
      <vt:lpstr>The difference between baseline and local scenarios were smallest for protein and largest for fruit and vegetable food groups</vt:lpstr>
      <vt:lpstr>For fruits and vegetables in the local scenario GWP was reduced by approximately 50%, energy input by 65%, and water use by 95% - however, these groups have the smallest initial emissions</vt:lpstr>
      <vt:lpstr>The most sensitive variable tested was consumption by food group, reducing protein and dairy would reduce environmental impacts most</vt:lpstr>
      <vt:lpstr>Future work will co-simulate metropolitan scale food system emissions to identify tradeoffs and inform decision-makers using USEEIO to model energy use</vt:lpstr>
      <vt:lpstr>The current metropolitan-scale food system was compared to a localized scenario (where 50% of food was produced within the six-county area)</vt:lpstr>
      <vt:lpstr>The baseline scenario models current production and consumption</vt:lpstr>
      <vt:lpstr>FOOD SYSTEM MODELING GIVES US THE OPPORTUNITY TO ASK, “WHAT IF” QUESTIONS.  What if food  was produced locally?</vt:lpstr>
      <vt:lpstr>FOOD SYSTEM MODELING GIVES US THE OPPORTUNITY TO ASK, “WHAT IF” QUESTIONS.  What if food  was produced locally?</vt:lpstr>
      <vt:lpstr>FOOD SYSTEM MODELING GIVES US THE OPPORTUNITY TO ASK, “WHAT IF” QUESTIONS.  What if food  was produced locally?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Metropolitan Food Systems in the Midwest US: Life Cycle Assessment of Current and Local Scenarios</dc:title>
  <dc:creator>Tiffanie Stone</dc:creator>
  <cp:lastModifiedBy>Tiffanie Stone</cp:lastModifiedBy>
  <cp:revision>31</cp:revision>
  <dcterms:created xsi:type="dcterms:W3CDTF">2021-08-09T16:40:11Z</dcterms:created>
  <dcterms:modified xsi:type="dcterms:W3CDTF">2022-01-07T15:40:14Z</dcterms:modified>
</cp:coreProperties>
</file>