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300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25393-8904-4557-B3B7-2B95A8F4D907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55B55-E27F-4C0D-9F22-4EF59CFAA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6C794-74E4-4D1A-A0FA-CD3DED28D4E5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75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F70-0EAF-4F0F-8BB0-ACBDC3A60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8D8F-7D97-489A-9EE0-6E116692BD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99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F70-0EAF-4F0F-8BB0-ACBDC3A60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8D8F-7D97-489A-9EE0-6E116692BD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6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0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F70-0EAF-4F0F-8BB0-ACBDC3A60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8D8F-7D97-489A-9EE0-6E116692BD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F70-0EAF-4F0F-8BB0-ACBDC3A60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8D8F-7D97-489A-9EE0-6E116692BD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09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6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F70-0EAF-4F0F-8BB0-ACBDC3A60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8D8F-7D97-489A-9EE0-6E116692BD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9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F70-0EAF-4F0F-8BB0-ACBDC3A60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8D8F-7D97-489A-9EE0-6E116692BD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95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66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6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F70-0EAF-4F0F-8BB0-ACBDC3A60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8D8F-7D97-489A-9EE0-6E116692BD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64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F70-0EAF-4F0F-8BB0-ACBDC3A60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8D8F-7D97-489A-9EE0-6E116692BD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40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F70-0EAF-4F0F-8BB0-ACBDC3A60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8D8F-7D97-489A-9EE0-6E116692BD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92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3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F70-0EAF-4F0F-8BB0-ACBDC3A60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8D8F-7D97-489A-9EE0-6E116692BD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6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6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F70-0EAF-4F0F-8BB0-ACBDC3A60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8D8F-7D97-489A-9EE0-6E116692BD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48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C3F70-0EAF-4F0F-8BB0-ACBDC3A60B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48D8F-7D97-489A-9EE0-6E116692BD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01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"/>
            <a:ext cx="9144000" cy="79405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2055" name="Text Box 3"/>
          <p:cNvSpPr txBox="1">
            <a:spLocks noChangeArrowheads="1"/>
          </p:cNvSpPr>
          <p:nvPr/>
        </p:nvSpPr>
        <p:spPr bwMode="auto">
          <a:xfrm>
            <a:off x="340577" y="785213"/>
            <a:ext cx="8462871" cy="357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047" tIns="9523" rIns="19047" bIns="9523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0177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4749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29321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3893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200" dirty="0" smtClean="0">
                <a:solidFill>
                  <a:prstClr val="black"/>
                </a:solidFill>
              </a:rPr>
              <a:t>Supply Chain Design for Chemicals from Biomass </a:t>
            </a:r>
            <a:endParaRPr lang="en-US" altLang="en-US" sz="2200" dirty="0">
              <a:solidFill>
                <a:prstClr val="black"/>
              </a:solidFill>
            </a:endParaRPr>
          </a:p>
        </p:txBody>
      </p:sp>
      <p:sp>
        <p:nvSpPr>
          <p:cNvPr id="2060" name="Rectangle 37"/>
          <p:cNvSpPr>
            <a:spLocks noChangeArrowheads="1"/>
          </p:cNvSpPr>
          <p:nvPr/>
        </p:nvSpPr>
        <p:spPr bwMode="auto">
          <a:xfrm>
            <a:off x="2915789" y="1192556"/>
            <a:ext cx="3381375" cy="23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47" tIns="9523" rIns="19047" bIns="9523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0177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4749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29321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3893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Motahareh</a:t>
            </a:r>
            <a:r>
              <a:rPr lang="en-US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Kashanian</a:t>
            </a:r>
            <a:r>
              <a:rPr lang="en-US" alt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Dr. Sarah </a:t>
            </a:r>
            <a:r>
              <a:rPr lang="en-US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Ryan</a:t>
            </a: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60779" y="4995953"/>
            <a:ext cx="2992676" cy="28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094" tIns="19047" rIns="38094" bIns="1904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15" name="Rectangle 130"/>
          <p:cNvSpPr>
            <a:spLocks noChangeArrowheads="1"/>
          </p:cNvSpPr>
          <p:nvPr/>
        </p:nvSpPr>
        <p:spPr bwMode="auto">
          <a:xfrm>
            <a:off x="138868" y="3285539"/>
            <a:ext cx="733140" cy="28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094" tIns="19047" rIns="38094" bIns="1904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169" name="AutoShape 10"/>
          <p:cNvSpPr>
            <a:spLocks noChangeArrowheads="1"/>
          </p:cNvSpPr>
          <p:nvPr/>
        </p:nvSpPr>
        <p:spPr bwMode="auto">
          <a:xfrm>
            <a:off x="80025" y="1521660"/>
            <a:ext cx="2835748" cy="294897"/>
          </a:xfrm>
          <a:prstGeom prst="roundRect">
            <a:avLst>
              <a:gd name="adj" fmla="val 16667"/>
            </a:avLst>
          </a:prstGeom>
          <a:solidFill>
            <a:srgbClr val="B31536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lIns="19047" tIns="9523" rIns="19047" bIns="9523" anchor="ctr"/>
          <a:lstStyle>
            <a:lvl1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0177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4749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29321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3893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400" dirty="0">
                <a:solidFill>
                  <a:prstClr val="white"/>
                </a:solidFill>
              </a:rPr>
              <a:t>BACKGROUND &amp; MOTIVATION</a:t>
            </a:r>
          </a:p>
        </p:txBody>
      </p:sp>
      <p:sp>
        <p:nvSpPr>
          <p:cNvPr id="171" name="Rectangle 130"/>
          <p:cNvSpPr>
            <a:spLocks noChangeArrowheads="1"/>
          </p:cNvSpPr>
          <p:nvPr/>
        </p:nvSpPr>
        <p:spPr bwMode="auto">
          <a:xfrm>
            <a:off x="173504" y="2290981"/>
            <a:ext cx="733140" cy="28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094" tIns="19047" rIns="38094" bIns="1904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205203" y="470677"/>
            <a:ext cx="4999761" cy="265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47" tIns="9523" rIns="19047" bIns="9523">
            <a:spAutoFit/>
          </a:bodyPr>
          <a:lstStyle/>
          <a:p>
            <a:r>
              <a:rPr lang="en-US" sz="1600" b="1" dirty="0">
                <a:solidFill>
                  <a:srgbClr val="FFFFFF"/>
                </a:solidFill>
                <a:latin typeface="Arial" charset="0"/>
              </a:rPr>
              <a:t>Industrial and Manufacturing Systems Engineering</a:t>
            </a:r>
          </a:p>
        </p:txBody>
      </p:sp>
      <p:pic>
        <p:nvPicPr>
          <p:cNvPr id="33" name="Picture 2" descr="617f53bf-c211-42ce-958e-4835524abb40@mail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77"/>
          <a:stretch/>
        </p:blipFill>
        <p:spPr bwMode="auto">
          <a:xfrm>
            <a:off x="223881" y="76201"/>
            <a:ext cx="3408035" cy="379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AutoShape 10">
            <a:extLst>
              <a:ext uri="{FF2B5EF4-FFF2-40B4-BE49-F238E27FC236}">
                <a16:creationId xmlns:a16="http://schemas.microsoft.com/office/drawing/2014/main" xmlns="" id="{9C3457A9-41F1-49E8-B22E-B29ED52DF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4128" y="1522108"/>
            <a:ext cx="2835748" cy="294897"/>
          </a:xfrm>
          <a:prstGeom prst="roundRect">
            <a:avLst>
              <a:gd name="adj" fmla="val 16667"/>
            </a:avLst>
          </a:prstGeom>
          <a:solidFill>
            <a:srgbClr val="B31536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lIns="19047" tIns="9523" rIns="19047" bIns="9523" anchor="ctr"/>
          <a:lstStyle>
            <a:lvl1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0177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4749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29321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3893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400" dirty="0">
                <a:solidFill>
                  <a:prstClr val="white"/>
                </a:solidFill>
              </a:rPr>
              <a:t>PROBLEM SETTING</a:t>
            </a:r>
          </a:p>
        </p:txBody>
      </p:sp>
      <p:sp>
        <p:nvSpPr>
          <p:cNvPr id="77" name="AutoShape 10">
            <a:extLst>
              <a:ext uri="{FF2B5EF4-FFF2-40B4-BE49-F238E27FC236}">
                <a16:creationId xmlns:a16="http://schemas.microsoft.com/office/drawing/2014/main" xmlns="" id="{17F2F5C2-C9DF-4E2E-BB71-EE2C2B894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2045" y="1521660"/>
            <a:ext cx="2835748" cy="294897"/>
          </a:xfrm>
          <a:prstGeom prst="roundRect">
            <a:avLst>
              <a:gd name="adj" fmla="val 16667"/>
            </a:avLst>
          </a:prstGeom>
          <a:solidFill>
            <a:srgbClr val="B31536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lIns="19047" tIns="9523" rIns="19047" bIns="9523" anchor="ctr"/>
          <a:lstStyle>
            <a:lvl1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0177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4749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29321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389313" indent="268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400" dirty="0">
                <a:solidFill>
                  <a:prstClr val="white"/>
                </a:solidFill>
              </a:rPr>
              <a:t>MODEL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C826116C-52A3-4616-BA34-CA71713EE67F}"/>
              </a:ext>
            </a:extLst>
          </p:cNvPr>
          <p:cNvSpPr txBox="1"/>
          <p:nvPr/>
        </p:nvSpPr>
        <p:spPr>
          <a:xfrm>
            <a:off x="567756" y="1889255"/>
            <a:ext cx="1866496" cy="142343"/>
          </a:xfrm>
          <a:prstGeom prst="rect">
            <a:avLst/>
          </a:prstGeom>
          <a:noFill/>
        </p:spPr>
        <p:txBody>
          <a:bodyPr wrap="square" lIns="19047" tIns="9523" rIns="19047" bIns="9523" rtlCol="0">
            <a:spAutoFit/>
          </a:bodyPr>
          <a:lstStyle/>
          <a:p>
            <a:pPr algn="ctr"/>
            <a:r>
              <a:rPr lang="en-US" sz="800" b="1" i="1" dirty="0">
                <a:solidFill>
                  <a:srgbClr val="C0504D"/>
                </a:solidFill>
              </a:rPr>
              <a:t>CO2 Emission</a:t>
            </a:r>
            <a:endParaRPr lang="en-US" sz="800" b="1" i="1" dirty="0">
              <a:solidFill>
                <a:srgbClr val="C0504D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4794AF43-B37F-4EFC-88AF-469BF48B2EBF}"/>
              </a:ext>
            </a:extLst>
          </p:cNvPr>
          <p:cNvGrpSpPr/>
          <p:nvPr/>
        </p:nvGrpSpPr>
        <p:grpSpPr>
          <a:xfrm>
            <a:off x="57206" y="3377686"/>
            <a:ext cx="3053911" cy="2422362"/>
            <a:chOff x="285335" y="17738553"/>
            <a:chExt cx="14658774" cy="11627281"/>
          </a:xfrm>
        </p:grpSpPr>
        <p:sp>
          <p:nvSpPr>
            <p:cNvPr id="84" name="TextBox 52">
              <a:extLst>
                <a:ext uri="{FF2B5EF4-FFF2-40B4-BE49-F238E27FC236}">
                  <a16:creationId xmlns:a16="http://schemas.microsoft.com/office/drawing/2014/main" xmlns="" id="{370ACE5A-289E-45C8-9EAB-2716BE8C9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034" y="28183979"/>
              <a:ext cx="13611587" cy="1181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9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9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9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9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9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97400" eaLnBrk="0" fontAlgn="base" hangingPunct="0">
                <a:spcBef>
                  <a:spcPct val="0"/>
                </a:spcBef>
                <a:spcAft>
                  <a:spcPct val="0"/>
                </a:spcAft>
                <a:defRPr sz="9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97400" eaLnBrk="0" fontAlgn="base" hangingPunct="0">
                <a:spcBef>
                  <a:spcPct val="0"/>
                </a:spcBef>
                <a:spcAft>
                  <a:spcPct val="0"/>
                </a:spcAft>
                <a:defRPr sz="9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97400" eaLnBrk="0" fontAlgn="base" hangingPunct="0">
                <a:spcBef>
                  <a:spcPct val="0"/>
                </a:spcBef>
                <a:spcAft>
                  <a:spcPct val="0"/>
                </a:spcAft>
                <a:defRPr sz="9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97400" eaLnBrk="0" fontAlgn="base" hangingPunct="0">
                <a:spcBef>
                  <a:spcPct val="0"/>
                </a:spcBef>
                <a:spcAft>
                  <a:spcPct val="0"/>
                </a:spcAft>
                <a:defRPr sz="91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5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Distributed electrochemical manufacturing </a:t>
              </a:r>
              <a:r>
                <a:rPr lang="en-US" altLang="en-US" sz="50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of novel </a:t>
              </a:r>
              <a:r>
                <a:rPr lang="en-US" altLang="en-US" sz="5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monomers from biomass for the production </a:t>
              </a:r>
              <a:r>
                <a:rPr lang="en-US" altLang="en-US" sz="500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of performance-advantaged polyamides</a:t>
              </a:r>
              <a:r>
                <a:rPr lang="en-US" altLang="en-US" sz="50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36BD6CDB-4F55-4EE5-A048-AB4AE3FB77C2}"/>
                </a:ext>
              </a:extLst>
            </p:cNvPr>
            <p:cNvSpPr txBox="1"/>
            <p:nvPr/>
          </p:nvSpPr>
          <p:spPr>
            <a:xfrm>
              <a:off x="285335" y="17738553"/>
              <a:ext cx="14658774" cy="2806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29868" indent="-129868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prstClr val="black"/>
                  </a:solidFill>
                </a:rPr>
                <a:t>CO2 emissions are causing climate change.</a:t>
              </a:r>
            </a:p>
            <a:p>
              <a:pPr marL="129868" indent="-129868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prstClr val="black"/>
                  </a:solidFill>
                </a:rPr>
                <a:t>The chemical industry will need to switch to renewable energy.</a:t>
              </a:r>
            </a:p>
            <a:p>
              <a:pPr marL="129868" indent="-129868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prstClr val="black"/>
                  </a:solidFill>
                </a:rPr>
                <a:t>Electrochemistry has shown promise for producing chemicals from biomass.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66" name="Group 2065">
            <a:extLst>
              <a:ext uri="{FF2B5EF4-FFF2-40B4-BE49-F238E27FC236}">
                <a16:creationId xmlns:a16="http://schemas.microsoft.com/office/drawing/2014/main" xmlns="" id="{04C34741-1A5F-4B61-B8F0-68E5D7BEEC73}"/>
              </a:ext>
            </a:extLst>
          </p:cNvPr>
          <p:cNvGrpSpPr/>
          <p:nvPr/>
        </p:nvGrpSpPr>
        <p:grpSpPr>
          <a:xfrm>
            <a:off x="3154127" y="1944991"/>
            <a:ext cx="2957910" cy="1196399"/>
            <a:chOff x="15915396" y="9056328"/>
            <a:chExt cx="14197967" cy="574272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E860456B-42AF-41FC-93FF-0843B0842889}"/>
                </a:ext>
              </a:extLst>
            </p:cNvPr>
            <p:cNvSpPr txBox="1"/>
            <p:nvPr/>
          </p:nvSpPr>
          <p:spPr>
            <a:xfrm>
              <a:off x="15915396" y="10128875"/>
              <a:ext cx="14197967" cy="960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9043" indent="-119043">
                <a:buFont typeface="Arial" panose="020B0604020202020204" pitchFamily="34" charset="0"/>
                <a:buChar char="•"/>
              </a:pPr>
              <a:r>
                <a:rPr lang="en-US" sz="700" dirty="0">
                  <a:solidFill>
                    <a:prstClr val="black"/>
                  </a:solidFill>
                </a:rPr>
                <a:t>Promoting Economic Sustainability Through Supply Chain Optimization:</a:t>
              </a:r>
              <a:endParaRPr lang="en-US" sz="700" dirty="0">
                <a:solidFill>
                  <a:prstClr val="black"/>
                </a:solidFill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xmlns="" id="{AB8088F5-0699-42F0-A093-38DAEDB90805}"/>
                </a:ext>
              </a:extLst>
            </p:cNvPr>
            <p:cNvSpPr txBox="1"/>
            <p:nvPr/>
          </p:nvSpPr>
          <p:spPr>
            <a:xfrm>
              <a:off x="19269645" y="9056328"/>
              <a:ext cx="8959180" cy="1034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i="1" dirty="0">
                  <a:solidFill>
                    <a:srgbClr val="C0504D"/>
                  </a:solidFill>
                </a:rPr>
                <a:t>Supply Chain Network Design</a:t>
              </a:r>
              <a:endParaRPr lang="en-US" sz="800" b="1" i="1" dirty="0">
                <a:solidFill>
                  <a:srgbClr val="C0504D"/>
                </a:solidFill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xmlns="" id="{183F48E8-8BFA-498C-B2A4-B85021FBE1AB}"/>
                </a:ext>
              </a:extLst>
            </p:cNvPr>
            <p:cNvSpPr txBox="1"/>
            <p:nvPr/>
          </p:nvSpPr>
          <p:spPr>
            <a:xfrm>
              <a:off x="16919969" y="11253459"/>
              <a:ext cx="12324969" cy="35455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457200" indent="-457200">
                <a:buAutoNum type="arabicPeriod"/>
                <a:defRPr sz="4000"/>
              </a:lvl1pPr>
            </a:lstStyle>
            <a:p>
              <a:r>
                <a:rPr lang="en-US" sz="700" dirty="0">
                  <a:solidFill>
                    <a:prstClr val="black"/>
                  </a:solidFill>
                </a:rPr>
                <a:t>Determining the strategic investment decisions on location and scale </a:t>
              </a:r>
              <a:r>
                <a:rPr lang="en-US" sz="700" dirty="0" smtClean="0">
                  <a:solidFill>
                    <a:prstClr val="black"/>
                  </a:solidFill>
                </a:rPr>
                <a:t>of </a:t>
              </a:r>
              <a:r>
                <a:rPr lang="en-US" sz="700" dirty="0">
                  <a:solidFill>
                    <a:prstClr val="black"/>
                  </a:solidFill>
                </a:rPr>
                <a:t>facilities </a:t>
              </a:r>
            </a:p>
            <a:p>
              <a:r>
                <a:rPr lang="en-US" sz="700" dirty="0">
                  <a:solidFill>
                    <a:prstClr val="black"/>
                  </a:solidFill>
                </a:rPr>
                <a:t>Determining the operational decisions on collecting and transporting feedstock to the fermenters, MA from the fermenters to the EFRs, and chemicals to markets 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22" y="2297368"/>
            <a:ext cx="1651443" cy="8268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55" y="4053574"/>
            <a:ext cx="2117094" cy="1432911"/>
          </a:xfrm>
          <a:prstGeom prst="rect">
            <a:avLst/>
          </a:prstGeom>
        </p:spPr>
      </p:pic>
      <p:sp>
        <p:nvSpPr>
          <p:cNvPr id="159" name="TextBox 158">
            <a:extLst>
              <a:ext uri="{FF2B5EF4-FFF2-40B4-BE49-F238E27FC236}">
                <a16:creationId xmlns:a16="http://schemas.microsoft.com/office/drawing/2014/main" xmlns="" id="{AB8088F5-0699-42F0-A093-38DAEDB90805}"/>
              </a:ext>
            </a:extLst>
          </p:cNvPr>
          <p:cNvSpPr txBox="1"/>
          <p:nvPr/>
        </p:nvSpPr>
        <p:spPr>
          <a:xfrm>
            <a:off x="6629400" y="1889231"/>
            <a:ext cx="18664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i="1" dirty="0">
                <a:solidFill>
                  <a:srgbClr val="C0504D"/>
                </a:solidFill>
              </a:rPr>
              <a:t>Defining Decision Variables</a:t>
            </a:r>
            <a:endParaRPr lang="en-US" sz="800" b="1" i="1" dirty="0">
              <a:solidFill>
                <a:srgbClr val="C0504D"/>
              </a:solidFill>
            </a:endParaRPr>
          </a:p>
        </p:txBody>
      </p:sp>
      <p:graphicFrame>
        <p:nvGraphicFramePr>
          <p:cNvPr id="163" name="Table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253327"/>
              </p:ext>
            </p:extLst>
          </p:nvPr>
        </p:nvGraphicFramePr>
        <p:xfrm>
          <a:off x="6239207" y="3339677"/>
          <a:ext cx="2584195" cy="622722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5841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91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accent2"/>
                          </a:solidFill>
                          <a:effectLst/>
                        </a:rPr>
                        <a:t>Binary variables</a:t>
                      </a:r>
                      <a:endParaRPr lang="en-US" sz="7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37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 if a cultivation site is </a:t>
                      </a:r>
                      <a:r>
                        <a:rPr lang="en-US" sz="700" dirty="0" smtClean="0">
                          <a:effectLst/>
                        </a:rPr>
                        <a:t>selected </a:t>
                      </a:r>
                      <a:r>
                        <a:rPr lang="en-US" sz="700" dirty="0">
                          <a:effectLst/>
                        </a:rPr>
                        <a:t>in location i; Else 0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37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 if a preprocessing facility is built in location p; Else 0</a:t>
                      </a:r>
                      <a:endParaRPr lang="en-US" sz="7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37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 if a conversion facility with capacity c is built in location b; Else 0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64" name="Title 1"/>
          <p:cNvSpPr txBox="1">
            <a:spLocks/>
          </p:cNvSpPr>
          <p:nvPr/>
        </p:nvSpPr>
        <p:spPr>
          <a:xfrm>
            <a:off x="6463273" y="3840054"/>
            <a:ext cx="2198748" cy="50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" b="1" i="1" dirty="0" smtClean="0">
                <a:solidFill>
                  <a:srgbClr val="C0504D"/>
                </a:solidFill>
              </a:rPr>
              <a:t>Objective: Minimize Total Annual Costs</a:t>
            </a:r>
            <a:endParaRPr lang="en-US" sz="800" b="1" i="1" dirty="0">
              <a:solidFill>
                <a:srgbClr val="C0504D"/>
              </a:solidFill>
            </a:endParaRPr>
          </a:p>
        </p:txBody>
      </p:sp>
      <p:sp>
        <p:nvSpPr>
          <p:cNvPr id="165" name="Content Placeholder 2"/>
          <p:cNvSpPr txBox="1">
            <a:spLocks/>
          </p:cNvSpPr>
          <p:nvPr/>
        </p:nvSpPr>
        <p:spPr>
          <a:xfrm>
            <a:off x="6254023" y="4191061"/>
            <a:ext cx="2617299" cy="422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700" dirty="0" smtClean="0">
                <a:solidFill>
                  <a:prstClr val="black"/>
                </a:solidFill>
              </a:rPr>
              <a:t>Total Annual Cost = (annualized) Fixed facilities cost + biomass production cost + preprocessing cost + chemical production cost + transportation cost</a:t>
            </a:r>
          </a:p>
          <a:p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166" name="Title 1"/>
          <p:cNvSpPr txBox="1">
            <a:spLocks/>
          </p:cNvSpPr>
          <p:nvPr/>
        </p:nvSpPr>
        <p:spPr>
          <a:xfrm>
            <a:off x="722982" y="1057604"/>
            <a:ext cx="104059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en-US" sz="700" strike="sngStrike" dirty="0" smtClean="0">
                <a:solidFill>
                  <a:srgbClr val="FF0000"/>
                </a:solidFill>
              </a:rPr>
              <a:t>Constraints</a:t>
            </a:r>
            <a:endParaRPr lang="en-US" sz="700" strike="sngStrike" dirty="0">
              <a:solidFill>
                <a:srgbClr val="FF0000"/>
              </a:solidFill>
            </a:endParaRPr>
          </a:p>
        </p:txBody>
      </p:sp>
      <p:sp>
        <p:nvSpPr>
          <p:cNvPr id="167" name="Content Placeholder 2"/>
          <p:cNvSpPr txBox="1">
            <a:spLocks/>
          </p:cNvSpPr>
          <p:nvPr/>
        </p:nvSpPr>
        <p:spPr>
          <a:xfrm>
            <a:off x="6248400" y="4800600"/>
            <a:ext cx="3064566" cy="1066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700" b="1" dirty="0">
                <a:solidFill>
                  <a:srgbClr val="C0504D"/>
                </a:solidFill>
              </a:rPr>
              <a:t>Cultivation sites</a:t>
            </a:r>
          </a:p>
          <a:p>
            <a:pPr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</a:rPr>
              <a:t>(if built in location i), respect limit on available land </a:t>
            </a:r>
          </a:p>
          <a:p>
            <a:pPr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</a:rPr>
              <a:t>Limit on yield in each time stage</a:t>
            </a:r>
          </a:p>
          <a:p>
            <a:pPr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</a:rPr>
              <a:t>Conservation of (bio)mass</a:t>
            </a:r>
          </a:p>
          <a:p>
            <a:pPr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</a:rPr>
              <a:t>Inventory balance at each time stage, accounting for deterioration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700" b="1" dirty="0">
                <a:solidFill>
                  <a:srgbClr val="C0504D"/>
                </a:solidFill>
              </a:rPr>
              <a:t>Preprocessing facilities </a:t>
            </a:r>
            <a:endParaRPr lang="en-US" sz="700" dirty="0">
              <a:solidFill>
                <a:srgbClr val="C0504D"/>
              </a:solidFill>
            </a:endParaRPr>
          </a:p>
          <a:p>
            <a:pPr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</a:rPr>
              <a:t>Respect capacity limits</a:t>
            </a:r>
          </a:p>
          <a:p>
            <a:pPr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</a:rPr>
              <a:t>Inventory balance at each time stage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700" dirty="0">
              <a:solidFill>
                <a:prstClr val="black"/>
              </a:solidFill>
            </a:endParaRPr>
          </a:p>
        </p:txBody>
      </p:sp>
      <p:sp>
        <p:nvSpPr>
          <p:cNvPr id="168" name="Content Placeholder 2"/>
          <p:cNvSpPr txBox="1">
            <a:spLocks/>
          </p:cNvSpPr>
          <p:nvPr/>
        </p:nvSpPr>
        <p:spPr>
          <a:xfrm>
            <a:off x="6248400" y="5863735"/>
            <a:ext cx="3124200" cy="994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700" b="1" dirty="0" smtClean="0">
                <a:solidFill>
                  <a:srgbClr val="C0504D"/>
                </a:solidFill>
              </a:rPr>
              <a:t>Conversion facilities</a:t>
            </a:r>
            <a:endParaRPr lang="en-US" sz="700" dirty="0" smtClean="0">
              <a:solidFill>
                <a:srgbClr val="C0504D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700" dirty="0" smtClean="0">
                <a:solidFill>
                  <a:prstClr val="black"/>
                </a:solidFill>
              </a:rPr>
              <a:t> Generalized conservation of flow considering conversion rates for biomass to chemicals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700" dirty="0" smtClean="0">
                <a:solidFill>
                  <a:prstClr val="black"/>
                </a:solidFill>
              </a:rPr>
              <a:t>Respect capacity limits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700" b="1" dirty="0" smtClean="0">
                <a:solidFill>
                  <a:srgbClr val="C0504D"/>
                </a:solidFill>
              </a:rPr>
              <a:t>Demand zones</a:t>
            </a:r>
            <a:endParaRPr lang="en-US" sz="700" dirty="0" smtClean="0">
              <a:solidFill>
                <a:srgbClr val="C0504D"/>
              </a:solidFill>
            </a:endParaRPr>
          </a:p>
          <a:p>
            <a:pPr>
              <a:spcBef>
                <a:spcPts val="0"/>
              </a:spcBef>
            </a:pPr>
            <a:r>
              <a:rPr lang="en-US" sz="700" dirty="0" smtClean="0">
                <a:solidFill>
                  <a:prstClr val="black"/>
                </a:solidFill>
              </a:rPr>
              <a:t>Satisfy demands for final products</a:t>
            </a:r>
          </a:p>
          <a:p>
            <a:pPr>
              <a:spcBef>
                <a:spcPts val="0"/>
              </a:spcBef>
            </a:pPr>
            <a:endParaRPr lang="en-US" sz="700" dirty="0" smtClean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endParaRPr lang="en-US" sz="700" dirty="0">
              <a:solidFill>
                <a:prstClr val="black"/>
              </a:solidFill>
            </a:endParaRPr>
          </a:p>
        </p:txBody>
      </p:sp>
      <p:pic>
        <p:nvPicPr>
          <p:cNvPr id="170" name="Content Placeholder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471" y="4876800"/>
            <a:ext cx="2706008" cy="18288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771222"/>
              </p:ext>
            </p:extLst>
          </p:nvPr>
        </p:nvGraphicFramePr>
        <p:xfrm>
          <a:off x="6176238" y="2187112"/>
          <a:ext cx="2834640" cy="1104141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834640"/>
              </a:tblGrid>
              <a:tr h="1226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accent2"/>
                          </a:solidFill>
                          <a:effectLst/>
                        </a:rPr>
                        <a:t>Positive continuous variables</a:t>
                      </a:r>
                      <a:endParaRPr lang="en-US" sz="7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6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Area of land devoted to </a:t>
                      </a:r>
                      <a:r>
                        <a:rPr lang="en-US" sz="700" dirty="0" smtClean="0">
                          <a:effectLst/>
                        </a:rPr>
                        <a:t>biomass </a:t>
                      </a:r>
                      <a:r>
                        <a:rPr lang="en-US" sz="700" dirty="0">
                          <a:effectLst/>
                        </a:rPr>
                        <a:t>cultivation in cultivation site i (ha)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6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Amount of </a:t>
                      </a:r>
                      <a:r>
                        <a:rPr lang="en-US" sz="700" dirty="0" smtClean="0">
                          <a:effectLst/>
                        </a:rPr>
                        <a:t>biomass </a:t>
                      </a:r>
                      <a:r>
                        <a:rPr lang="en-US" sz="700" dirty="0">
                          <a:effectLst/>
                        </a:rPr>
                        <a:t>harvested at time stage t in cultivation site i (ton)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Amount of harvested biomass transported from cultivation site i to </a:t>
                      </a:r>
                      <a:r>
                        <a:rPr lang="en-US" sz="700" dirty="0" smtClean="0">
                          <a:effectLst/>
                        </a:rPr>
                        <a:t>pre-processing facility p</a:t>
                      </a:r>
                      <a:r>
                        <a:rPr lang="en-US" sz="700" baseline="0" dirty="0" smtClean="0">
                          <a:effectLst/>
                        </a:rPr>
                        <a:t> </a:t>
                      </a:r>
                      <a:r>
                        <a:rPr lang="en-US" sz="700" dirty="0" smtClean="0">
                          <a:effectLst/>
                        </a:rPr>
                        <a:t>at </a:t>
                      </a:r>
                      <a:r>
                        <a:rPr lang="en-US" sz="700" dirty="0">
                          <a:effectLst/>
                        </a:rPr>
                        <a:t>time stage t (ton)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Amount of </a:t>
                      </a:r>
                      <a:r>
                        <a:rPr lang="en-US" sz="700" dirty="0" err="1">
                          <a:effectLst/>
                        </a:rPr>
                        <a:t>densified</a:t>
                      </a:r>
                      <a:r>
                        <a:rPr lang="en-US" sz="700" dirty="0">
                          <a:effectLst/>
                        </a:rPr>
                        <a:t> biomass transported from preprocessing facility p to conversion facility b at time stage t (ton)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Amount of chemicals produced in conversion facility b at time stage t and transported to demand zone d </a:t>
                      </a:r>
                      <a:r>
                        <a:rPr lang="en-US" sz="700" dirty="0" smtClean="0">
                          <a:effectLst/>
                        </a:rPr>
                        <a:t>(kg)</a:t>
                      </a:r>
                      <a:endParaRPr lang="en-US" sz="7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6477000" y="4449713"/>
            <a:ext cx="2198748" cy="503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" b="1" i="1" dirty="0" smtClean="0">
                <a:solidFill>
                  <a:srgbClr val="C0504D"/>
                </a:solidFill>
              </a:rPr>
              <a:t>Constraints</a:t>
            </a:r>
            <a:endParaRPr lang="en-US" sz="800" b="1" i="1" dirty="0">
              <a:solidFill>
                <a:srgbClr val="C0504D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92" y="3308780"/>
            <a:ext cx="2710208" cy="144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44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363</Words>
  <Application>Microsoft Office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2022-01-03T14:57:48Z</dcterms:created>
  <dcterms:modified xsi:type="dcterms:W3CDTF">2022-01-03T15:05:29Z</dcterms:modified>
</cp:coreProperties>
</file>