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6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C4DF"/>
    <a:srgbClr val="202020"/>
    <a:srgbClr val="EDB945"/>
    <a:srgbClr val="92CFF1"/>
    <a:srgbClr val="D797BA"/>
    <a:srgbClr val="861D00"/>
    <a:srgbClr val="C2BB94"/>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6283" autoAdjust="0"/>
  </p:normalViewPr>
  <p:slideViewPr>
    <p:cSldViewPr snapToGrid="0">
      <p:cViewPr varScale="1">
        <p:scale>
          <a:sx n="15" d="100"/>
          <a:sy n="15" d="100"/>
        </p:scale>
        <p:origin x="14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04EAF-2B0D-4854-A71D-2D6A0B03B164}" type="datetimeFigureOut">
              <a:rPr lang="en-US" smtClean="0"/>
              <a:t>1/11/2022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48D83-58B3-4EA0-9EF6-0EAC1A913899}" type="slidenum">
              <a:rPr lang="en-US" smtClean="0"/>
              <a:t>‹#›</a:t>
            </a:fld>
            <a:endParaRPr lang="en-US"/>
          </a:p>
        </p:txBody>
      </p:sp>
    </p:spTree>
    <p:extLst>
      <p:ext uri="{BB962C8B-B14F-4D97-AF65-F5344CB8AC3E}">
        <p14:creationId xmlns:p14="http://schemas.microsoft.com/office/powerpoint/2010/main" val="227574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nitrate graph: 1200x800 with 36-point font in R</a:t>
            </a:r>
          </a:p>
          <a:p>
            <a:r>
              <a:rPr lang="en-US" dirty="0"/>
              <a:t>For nitrous oxide graph: </a:t>
            </a:r>
          </a:p>
          <a:p>
            <a:endParaRPr lang="en-US" dirty="0"/>
          </a:p>
        </p:txBody>
      </p:sp>
      <p:sp>
        <p:nvSpPr>
          <p:cNvPr id="4" name="Slide Number Placeholder 3"/>
          <p:cNvSpPr>
            <a:spLocks noGrp="1"/>
          </p:cNvSpPr>
          <p:nvPr>
            <p:ph type="sldNum" sz="quarter" idx="5"/>
          </p:nvPr>
        </p:nvSpPr>
        <p:spPr/>
        <p:txBody>
          <a:bodyPr/>
          <a:lstStyle/>
          <a:p>
            <a:fld id="{0EF48D83-58B3-4EA0-9EF6-0EAC1A913899}" type="slidenum">
              <a:rPr lang="en-US" smtClean="0"/>
              <a:t>1</a:t>
            </a:fld>
            <a:endParaRPr lang="en-US"/>
          </a:p>
        </p:txBody>
      </p:sp>
    </p:spTree>
    <p:extLst>
      <p:ext uri="{BB962C8B-B14F-4D97-AF65-F5344CB8AC3E}">
        <p14:creationId xmlns:p14="http://schemas.microsoft.com/office/powerpoint/2010/main" val="3942017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257D4E-D8B6-43F8-80BA-102DBBD39463}"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85545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57D4E-D8B6-43F8-80BA-102DBBD39463}"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37163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57D4E-D8B6-43F8-80BA-102DBBD39463}"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105166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57D4E-D8B6-43F8-80BA-102DBBD39463}"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3860454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257D4E-D8B6-43F8-80BA-102DBBD39463}"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346492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57D4E-D8B6-43F8-80BA-102DBBD39463}"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3191859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257D4E-D8B6-43F8-80BA-102DBBD39463}"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89674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257D4E-D8B6-43F8-80BA-102DBBD39463}"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1527341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257D4E-D8B6-43F8-80BA-102DBBD39463}"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161059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AE257D4E-D8B6-43F8-80BA-102DBBD39463}"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1836803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AE257D4E-D8B6-43F8-80BA-102DBBD39463}"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404A4-20C1-47D1-A6DB-F80E02BBB314}" type="slidenum">
              <a:rPr lang="en-US" smtClean="0"/>
              <a:t>‹#›</a:t>
            </a:fld>
            <a:endParaRPr lang="en-US"/>
          </a:p>
        </p:txBody>
      </p:sp>
    </p:spTree>
    <p:extLst>
      <p:ext uri="{BB962C8B-B14F-4D97-AF65-F5344CB8AC3E}">
        <p14:creationId xmlns:p14="http://schemas.microsoft.com/office/powerpoint/2010/main" val="1110720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AE257D4E-D8B6-43F8-80BA-102DBBD39463}" type="datetimeFigureOut">
              <a:rPr lang="en-US" smtClean="0"/>
              <a:t>1/11/2022</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C9F404A4-20C1-47D1-A6DB-F80E02BBB314}" type="slidenum">
              <a:rPr lang="en-US" smtClean="0"/>
              <a:t>‹#›</a:t>
            </a:fld>
            <a:endParaRPr lang="en-US"/>
          </a:p>
        </p:txBody>
      </p:sp>
    </p:spTree>
    <p:extLst>
      <p:ext uri="{BB962C8B-B14F-4D97-AF65-F5344CB8AC3E}">
        <p14:creationId xmlns:p14="http://schemas.microsoft.com/office/powerpoint/2010/main" val="83976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5.JPG"/><Relationship Id="rId12"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938434-BFC4-4D47-85AC-7344B35452DF}"/>
              </a:ext>
            </a:extLst>
          </p:cNvPr>
          <p:cNvPicPr>
            <a:picLocks noChangeAspect="1"/>
          </p:cNvPicPr>
          <p:nvPr/>
        </p:nvPicPr>
        <p:blipFill>
          <a:blip r:embed="rId3"/>
          <a:stretch>
            <a:fillRect/>
          </a:stretch>
        </p:blipFill>
        <p:spPr>
          <a:xfrm>
            <a:off x="30981257" y="15900373"/>
            <a:ext cx="12574851" cy="8845757"/>
          </a:xfrm>
          <a:prstGeom prst="rect">
            <a:avLst/>
          </a:prstGeom>
        </p:spPr>
      </p:pic>
      <p:pic>
        <p:nvPicPr>
          <p:cNvPr id="11" name="Picture 10">
            <a:extLst>
              <a:ext uri="{FF2B5EF4-FFF2-40B4-BE49-F238E27FC236}">
                <a16:creationId xmlns:a16="http://schemas.microsoft.com/office/drawing/2014/main" id="{134AF5D6-3185-49B2-9546-9FAA19115271}"/>
              </a:ext>
            </a:extLst>
          </p:cNvPr>
          <p:cNvPicPr>
            <a:picLocks noChangeAspect="1"/>
          </p:cNvPicPr>
          <p:nvPr/>
        </p:nvPicPr>
        <p:blipFill rotWithShape="1">
          <a:blip r:embed="rId4"/>
          <a:srcRect t="1344"/>
          <a:stretch/>
        </p:blipFill>
        <p:spPr>
          <a:xfrm>
            <a:off x="18835591" y="15899930"/>
            <a:ext cx="12126774" cy="8615643"/>
          </a:xfrm>
          <a:prstGeom prst="rect">
            <a:avLst/>
          </a:prstGeom>
        </p:spPr>
      </p:pic>
      <p:pic>
        <p:nvPicPr>
          <p:cNvPr id="13" name="Picture 12">
            <a:extLst>
              <a:ext uri="{FF2B5EF4-FFF2-40B4-BE49-F238E27FC236}">
                <a16:creationId xmlns:a16="http://schemas.microsoft.com/office/drawing/2014/main" id="{80CA3CE1-67B0-417A-8CA4-6AD67966C64F}"/>
              </a:ext>
            </a:extLst>
          </p:cNvPr>
          <p:cNvPicPr>
            <a:picLocks noChangeAspect="1"/>
          </p:cNvPicPr>
          <p:nvPr/>
        </p:nvPicPr>
        <p:blipFill>
          <a:blip r:embed="rId5"/>
          <a:stretch>
            <a:fillRect/>
          </a:stretch>
        </p:blipFill>
        <p:spPr>
          <a:xfrm>
            <a:off x="6597845" y="6760420"/>
            <a:ext cx="11479729" cy="7782481"/>
          </a:xfrm>
          <a:prstGeom prst="rect">
            <a:avLst/>
          </a:prstGeom>
        </p:spPr>
      </p:pic>
      <p:sp>
        <p:nvSpPr>
          <p:cNvPr id="2" name="Rectangle 1">
            <a:extLst>
              <a:ext uri="{FF2B5EF4-FFF2-40B4-BE49-F238E27FC236}">
                <a16:creationId xmlns:a16="http://schemas.microsoft.com/office/drawing/2014/main" id="{DE03CDED-F461-46C3-938F-1197652FAFAE}"/>
              </a:ext>
            </a:extLst>
          </p:cNvPr>
          <p:cNvSpPr/>
          <p:nvPr/>
        </p:nvSpPr>
        <p:spPr>
          <a:xfrm>
            <a:off x="0" y="0"/>
            <a:ext cx="43891200" cy="2000531"/>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3000" dirty="0">
                <a:latin typeface="Times New Roman" panose="02020603050405020304" pitchFamily="18" charset="0"/>
                <a:cs typeface="Times New Roman" panose="02020603050405020304" pitchFamily="18" charset="0"/>
              </a:rPr>
              <a:t>	 Iowa State University</a:t>
            </a:r>
          </a:p>
        </p:txBody>
      </p:sp>
      <p:sp>
        <p:nvSpPr>
          <p:cNvPr id="3" name="Text Box 12">
            <a:extLst>
              <a:ext uri="{FF2B5EF4-FFF2-40B4-BE49-F238E27FC236}">
                <a16:creationId xmlns:a16="http://schemas.microsoft.com/office/drawing/2014/main" id="{7BA7994B-5366-42A4-AAE0-35FAEDA7EED0}"/>
              </a:ext>
            </a:extLst>
          </p:cNvPr>
          <p:cNvSpPr txBox="1">
            <a:spLocks noChangeArrowheads="1"/>
          </p:cNvSpPr>
          <p:nvPr/>
        </p:nvSpPr>
        <p:spPr bwMode="auto">
          <a:xfrm>
            <a:off x="32401864" y="513034"/>
            <a:ext cx="11576538" cy="1371600"/>
          </a:xfrm>
          <a:prstGeom prst="rect">
            <a:avLst/>
          </a:prstGeom>
          <a:noFill/>
          <a:ln w="9525">
            <a:noFill/>
            <a:miter lim="800000"/>
            <a:headEnd/>
            <a:tailEnd/>
          </a:ln>
          <a:effectLst/>
        </p:spPr>
        <p:txBody>
          <a:bodyPr wrap="square">
            <a:spAutoFit/>
          </a:bodyPr>
          <a:lstStyle/>
          <a:p>
            <a:pPr marL="228600" lvl="2">
              <a:lnSpc>
                <a:spcPct val="75000"/>
              </a:lnSpc>
              <a:spcBef>
                <a:spcPct val="50000"/>
              </a:spcBef>
            </a:pPr>
            <a:r>
              <a:rPr lang="en-US" sz="4000" dirty="0">
                <a:solidFill>
                  <a:schemeClr val="bg1"/>
                </a:solidFill>
                <a:latin typeface="Arial" charset="0"/>
              </a:rPr>
              <a:t>American Geophysical Union Fall 2021 Meeting</a:t>
            </a:r>
          </a:p>
          <a:p>
            <a:pPr marL="228600" lvl="2">
              <a:lnSpc>
                <a:spcPct val="75000"/>
              </a:lnSpc>
              <a:spcBef>
                <a:spcPct val="50000"/>
              </a:spcBef>
            </a:pPr>
            <a:r>
              <a:rPr lang="en-US" sz="4000" dirty="0">
                <a:solidFill>
                  <a:schemeClr val="bg1"/>
                </a:solidFill>
                <a:latin typeface="Arial" charset="0"/>
              </a:rPr>
              <a:t>12/16/2021</a:t>
            </a:r>
          </a:p>
        </p:txBody>
      </p:sp>
      <p:sp>
        <p:nvSpPr>
          <p:cNvPr id="4" name="Text Box 18">
            <a:extLst>
              <a:ext uri="{FF2B5EF4-FFF2-40B4-BE49-F238E27FC236}">
                <a16:creationId xmlns:a16="http://schemas.microsoft.com/office/drawing/2014/main" id="{AA1FCBA3-1CB4-4DB6-8A7E-EF552FE2F03E}"/>
              </a:ext>
            </a:extLst>
          </p:cNvPr>
          <p:cNvSpPr txBox="1">
            <a:spLocks noChangeArrowheads="1"/>
          </p:cNvSpPr>
          <p:nvPr/>
        </p:nvSpPr>
        <p:spPr bwMode="auto">
          <a:xfrm>
            <a:off x="572862" y="5716209"/>
            <a:ext cx="17613250" cy="1015663"/>
          </a:xfrm>
          <a:prstGeom prst="rect">
            <a:avLst/>
          </a:prstGeom>
          <a:solidFill>
            <a:srgbClr val="861D00"/>
          </a:solidFill>
          <a:ln w="9525">
            <a:noFill/>
            <a:miter lim="800000"/>
            <a:headEnd/>
            <a:tailEnd/>
          </a:ln>
          <a:effectLst/>
        </p:spPr>
        <p:txBody>
          <a:bodyPr wrap="square">
            <a:spAutoFit/>
          </a:bodyPr>
          <a:lstStyle/>
          <a:p>
            <a:pPr algn="ctr">
              <a:spcBef>
                <a:spcPct val="50000"/>
              </a:spcBef>
            </a:pPr>
            <a:r>
              <a:rPr lang="en-US" sz="6000" dirty="0">
                <a:solidFill>
                  <a:schemeClr val="bg1"/>
                </a:solidFill>
              </a:rPr>
              <a:t>Introduction</a:t>
            </a:r>
          </a:p>
        </p:txBody>
      </p:sp>
      <p:sp>
        <p:nvSpPr>
          <p:cNvPr id="5" name="Text Box 16">
            <a:extLst>
              <a:ext uri="{FF2B5EF4-FFF2-40B4-BE49-F238E27FC236}">
                <a16:creationId xmlns:a16="http://schemas.microsoft.com/office/drawing/2014/main" id="{8C279AD3-67E3-482A-8B12-97497BD28CE1}"/>
              </a:ext>
            </a:extLst>
          </p:cNvPr>
          <p:cNvSpPr txBox="1">
            <a:spLocks noChangeArrowheads="1"/>
          </p:cNvSpPr>
          <p:nvPr/>
        </p:nvSpPr>
        <p:spPr bwMode="auto">
          <a:xfrm>
            <a:off x="952500" y="3161664"/>
            <a:ext cx="41986199" cy="2554545"/>
          </a:xfrm>
          <a:prstGeom prst="rect">
            <a:avLst/>
          </a:prstGeom>
          <a:noFill/>
          <a:ln w="9525">
            <a:noFill/>
            <a:miter lim="800000"/>
            <a:headEnd/>
            <a:tailEnd/>
          </a:ln>
          <a:effectLst/>
        </p:spPr>
        <p:txBody>
          <a:bodyPr wrap="square">
            <a:spAutoFit/>
          </a:bodyPr>
          <a:lstStyle/>
          <a:p>
            <a:pPr algn="l"/>
            <a:r>
              <a:rPr lang="en-US" sz="8000" b="1" dirty="0">
                <a:latin typeface="Arial" charset="0"/>
              </a:rPr>
              <a:t>Soil Block Mesocosms: A New Approach for Quantifying Nitrate Leaching and Nitrous Oxide Emissions from Maize Cropping Systems </a:t>
            </a:r>
          </a:p>
        </p:txBody>
      </p:sp>
      <p:sp>
        <p:nvSpPr>
          <p:cNvPr id="6" name="Text Box 18">
            <a:extLst>
              <a:ext uri="{FF2B5EF4-FFF2-40B4-BE49-F238E27FC236}">
                <a16:creationId xmlns:a16="http://schemas.microsoft.com/office/drawing/2014/main" id="{0BC72BB2-700B-4D6D-BDE4-A46F1B2143F0}"/>
              </a:ext>
            </a:extLst>
          </p:cNvPr>
          <p:cNvSpPr txBox="1">
            <a:spLocks noChangeArrowheads="1"/>
          </p:cNvSpPr>
          <p:nvPr/>
        </p:nvSpPr>
        <p:spPr bwMode="auto">
          <a:xfrm>
            <a:off x="640595" y="6932994"/>
            <a:ext cx="9114204" cy="6878806"/>
          </a:xfrm>
          <a:prstGeom prst="rect">
            <a:avLst/>
          </a:prstGeom>
          <a:noFill/>
          <a:ln w="9525">
            <a:noFill/>
            <a:miter lim="800000"/>
            <a:headEnd/>
            <a:tailEnd/>
          </a:ln>
          <a:effectLst/>
        </p:spPr>
        <p:txBody>
          <a:bodyPr wrap="square">
            <a:spAutoFit/>
          </a:bodyPr>
          <a:lstStyle/>
          <a:p>
            <a:pPr marL="571500" indent="-571500" algn="l">
              <a:spcBef>
                <a:spcPct val="50000"/>
              </a:spcBef>
              <a:buFont typeface="Arial" panose="020B0604020202020204" pitchFamily="34" charset="0"/>
              <a:buChar char="•"/>
            </a:pPr>
            <a:r>
              <a:rPr lang="en-US" sz="4200" dirty="0"/>
              <a:t>Detecting the effects of agricultural management on environmental		 nitrogen losses is often challenged by varying drainage volume and composition among field plots. </a:t>
            </a:r>
          </a:p>
          <a:p>
            <a:pPr marL="571500" indent="-571500" algn="l">
              <a:spcBef>
                <a:spcPct val="50000"/>
              </a:spcBef>
              <a:buFont typeface="Arial" panose="020B0604020202020204" pitchFamily="34" charset="0"/>
              <a:buChar char="•"/>
            </a:pPr>
            <a:r>
              <a:rPr lang="en-US" sz="4200" dirty="0"/>
              <a:t>We aimed to overcome this using novel replicable experimental soil units or “soil block mesocosms” made of defined volumes of undisturbed soil. </a:t>
            </a:r>
          </a:p>
        </p:txBody>
      </p:sp>
      <p:sp>
        <p:nvSpPr>
          <p:cNvPr id="7" name="Text Box 18">
            <a:extLst>
              <a:ext uri="{FF2B5EF4-FFF2-40B4-BE49-F238E27FC236}">
                <a16:creationId xmlns:a16="http://schemas.microsoft.com/office/drawing/2014/main" id="{65402FC6-A24F-4E5A-BEFE-560DDAC363C4}"/>
              </a:ext>
            </a:extLst>
          </p:cNvPr>
          <p:cNvSpPr txBox="1">
            <a:spLocks noChangeArrowheads="1"/>
          </p:cNvSpPr>
          <p:nvPr/>
        </p:nvSpPr>
        <p:spPr bwMode="auto">
          <a:xfrm>
            <a:off x="572861" y="14619096"/>
            <a:ext cx="17613249" cy="1015663"/>
          </a:xfrm>
          <a:prstGeom prst="rect">
            <a:avLst/>
          </a:prstGeom>
          <a:solidFill>
            <a:srgbClr val="861D00"/>
          </a:solidFill>
          <a:ln w="9525">
            <a:noFill/>
            <a:miter lim="800000"/>
            <a:headEnd/>
            <a:tailEnd/>
          </a:ln>
          <a:effectLst/>
        </p:spPr>
        <p:txBody>
          <a:bodyPr wrap="square">
            <a:spAutoFit/>
          </a:bodyPr>
          <a:lstStyle/>
          <a:p>
            <a:pPr algn="ctr">
              <a:spcBef>
                <a:spcPct val="50000"/>
              </a:spcBef>
            </a:pPr>
            <a:r>
              <a:rPr lang="en-US" sz="6000" dirty="0">
                <a:solidFill>
                  <a:schemeClr val="bg1"/>
                </a:solidFill>
              </a:rPr>
              <a:t>Construction</a:t>
            </a:r>
          </a:p>
        </p:txBody>
      </p:sp>
      <p:sp>
        <p:nvSpPr>
          <p:cNvPr id="8" name="Text Box 18">
            <a:extLst>
              <a:ext uri="{FF2B5EF4-FFF2-40B4-BE49-F238E27FC236}">
                <a16:creationId xmlns:a16="http://schemas.microsoft.com/office/drawing/2014/main" id="{71025526-4901-4548-B91C-8CA258AD4419}"/>
              </a:ext>
            </a:extLst>
          </p:cNvPr>
          <p:cNvSpPr txBox="1">
            <a:spLocks noChangeArrowheads="1"/>
          </p:cNvSpPr>
          <p:nvPr/>
        </p:nvSpPr>
        <p:spPr bwMode="auto">
          <a:xfrm>
            <a:off x="386406" y="15830683"/>
            <a:ext cx="10913908" cy="6232475"/>
          </a:xfrm>
          <a:prstGeom prst="rect">
            <a:avLst/>
          </a:prstGeom>
          <a:noFill/>
          <a:ln w="9525">
            <a:noFill/>
            <a:miter lim="800000"/>
            <a:headEnd/>
            <a:tailEnd/>
          </a:ln>
          <a:effectLst/>
        </p:spPr>
        <p:txBody>
          <a:bodyPr wrap="square">
            <a:spAutoFit/>
          </a:bodyPr>
          <a:lstStyle/>
          <a:p>
            <a:pPr marL="571500" indent="-571500" algn="l">
              <a:spcBef>
                <a:spcPct val="50000"/>
              </a:spcBef>
              <a:buFont typeface="Arial" panose="020B0604020202020204" pitchFamily="34" charset="0"/>
              <a:buChar char="•"/>
            </a:pPr>
            <a:r>
              <a:rPr lang="en-US" sz="4200" dirty="0"/>
              <a:t>Each “soil block mesocosm” consists of intact 1.5 x 1.5 x 1.2-m soil monoliths enclosed by steel on the sides and bottom fitted individually with a pipe complete collection of drainage water.</a:t>
            </a:r>
          </a:p>
          <a:p>
            <a:pPr marL="571500" indent="-571500">
              <a:spcBef>
                <a:spcPct val="50000"/>
              </a:spcBef>
              <a:buFont typeface="Arial" panose="020B0604020202020204" pitchFamily="34" charset="0"/>
              <a:buChar char="•"/>
            </a:pPr>
            <a:r>
              <a:rPr lang="en-US" sz="4200" dirty="0"/>
              <a:t>Block harvest was done through vibrated insertion of steel box walls into undisturbed soil and insertion of a steel floor underneath secured by seamless welds.</a:t>
            </a:r>
          </a:p>
        </p:txBody>
      </p:sp>
      <p:pic>
        <p:nvPicPr>
          <p:cNvPr id="10" name="Picture 9" descr="A picture containing outdoor, several&#10;&#10;Description automatically generated">
            <a:extLst>
              <a:ext uri="{FF2B5EF4-FFF2-40B4-BE49-F238E27FC236}">
                <a16:creationId xmlns:a16="http://schemas.microsoft.com/office/drawing/2014/main" id="{E7A9FCD4-396A-4810-BC1E-C62838E989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80511" y="20309003"/>
            <a:ext cx="6705599" cy="5029200"/>
          </a:xfrm>
          <a:prstGeom prst="rect">
            <a:avLst/>
          </a:prstGeom>
        </p:spPr>
      </p:pic>
      <p:sp>
        <p:nvSpPr>
          <p:cNvPr id="18" name="Text Box 18">
            <a:extLst>
              <a:ext uri="{FF2B5EF4-FFF2-40B4-BE49-F238E27FC236}">
                <a16:creationId xmlns:a16="http://schemas.microsoft.com/office/drawing/2014/main" id="{EED31816-73B2-4E77-A3D9-FB720F0EB339}"/>
              </a:ext>
            </a:extLst>
          </p:cNvPr>
          <p:cNvSpPr txBox="1">
            <a:spLocks noChangeArrowheads="1"/>
          </p:cNvSpPr>
          <p:nvPr/>
        </p:nvSpPr>
        <p:spPr bwMode="auto">
          <a:xfrm>
            <a:off x="19007571" y="28008573"/>
            <a:ext cx="24463168" cy="1015663"/>
          </a:xfrm>
          <a:prstGeom prst="rect">
            <a:avLst/>
          </a:prstGeom>
          <a:solidFill>
            <a:srgbClr val="861D00"/>
          </a:solidFill>
          <a:ln w="9525">
            <a:noFill/>
            <a:miter lim="800000"/>
            <a:headEnd/>
            <a:tailEnd/>
          </a:ln>
          <a:effectLst/>
        </p:spPr>
        <p:txBody>
          <a:bodyPr wrap="square">
            <a:spAutoFit/>
          </a:bodyPr>
          <a:lstStyle/>
          <a:p>
            <a:pPr algn="ctr">
              <a:spcBef>
                <a:spcPct val="50000"/>
              </a:spcBef>
            </a:pPr>
            <a:r>
              <a:rPr lang="en-US" sz="6000" dirty="0">
                <a:solidFill>
                  <a:schemeClr val="bg1"/>
                </a:solidFill>
              </a:rPr>
              <a:t>Conclusion</a:t>
            </a:r>
          </a:p>
        </p:txBody>
      </p:sp>
      <p:sp>
        <p:nvSpPr>
          <p:cNvPr id="21" name="Text Box 18">
            <a:extLst>
              <a:ext uri="{FF2B5EF4-FFF2-40B4-BE49-F238E27FC236}">
                <a16:creationId xmlns:a16="http://schemas.microsoft.com/office/drawing/2014/main" id="{F4A13423-0298-4ADD-A137-EA421E8CF0E6}"/>
              </a:ext>
            </a:extLst>
          </p:cNvPr>
          <p:cNvSpPr txBox="1">
            <a:spLocks noChangeArrowheads="1"/>
          </p:cNvSpPr>
          <p:nvPr/>
        </p:nvSpPr>
        <p:spPr bwMode="auto">
          <a:xfrm>
            <a:off x="31553602" y="25201238"/>
            <a:ext cx="11430160" cy="2031325"/>
          </a:xfrm>
          <a:prstGeom prst="rect">
            <a:avLst/>
          </a:prstGeom>
          <a:noFill/>
          <a:ln w="9525">
            <a:noFill/>
            <a:miter lim="800000"/>
            <a:headEnd/>
            <a:tailEnd/>
          </a:ln>
          <a:effectLst/>
        </p:spPr>
        <p:txBody>
          <a:bodyPr wrap="square">
            <a:spAutoFit/>
          </a:bodyPr>
          <a:lstStyle/>
          <a:p>
            <a:pPr marL="571500" indent="-571500" algn="l">
              <a:spcBef>
                <a:spcPct val="50000"/>
              </a:spcBef>
              <a:buFont typeface="Arial" panose="020B0604020202020204" pitchFamily="34" charset="0"/>
              <a:buChar char="•"/>
            </a:pPr>
            <a:r>
              <a:rPr lang="en-US" sz="4200" dirty="0"/>
              <a:t>We observed higher cumulative nitrate leaching (14.8 ± 1.6, 17.1 ± 1.5, and 20.4 ± 1.7 kg NO3-N/ha) with increasing N fertilizer rate (Fig. 3).</a:t>
            </a:r>
          </a:p>
        </p:txBody>
      </p:sp>
      <p:sp>
        <p:nvSpPr>
          <p:cNvPr id="22" name="Text Box 18">
            <a:extLst>
              <a:ext uri="{FF2B5EF4-FFF2-40B4-BE49-F238E27FC236}">
                <a16:creationId xmlns:a16="http://schemas.microsoft.com/office/drawing/2014/main" id="{CC90CF12-BACA-40C6-930A-540DFA578AD9}"/>
              </a:ext>
            </a:extLst>
          </p:cNvPr>
          <p:cNvSpPr txBox="1">
            <a:spLocks noChangeArrowheads="1"/>
          </p:cNvSpPr>
          <p:nvPr/>
        </p:nvSpPr>
        <p:spPr bwMode="auto">
          <a:xfrm>
            <a:off x="19560894" y="25201238"/>
            <a:ext cx="12075650" cy="2031325"/>
          </a:xfrm>
          <a:prstGeom prst="rect">
            <a:avLst/>
          </a:prstGeom>
          <a:noFill/>
          <a:ln w="9525">
            <a:noFill/>
            <a:miter lim="800000"/>
            <a:headEnd/>
            <a:tailEnd/>
          </a:ln>
          <a:effectLst/>
        </p:spPr>
        <p:txBody>
          <a:bodyPr wrap="square">
            <a:spAutoFit/>
          </a:bodyPr>
          <a:lstStyle/>
          <a:p>
            <a:pPr marL="571500" indent="-571500" algn="l">
              <a:spcBef>
                <a:spcPct val="50000"/>
              </a:spcBef>
              <a:buFont typeface="Arial" panose="020B0604020202020204" pitchFamily="34" charset="0"/>
              <a:buChar char="•"/>
            </a:pPr>
            <a:r>
              <a:rPr lang="en-US" sz="4200" dirty="0"/>
              <a:t>We observed higher cumulative nitrous oxide emissions (3.0 ± 0.7, 4.3 ± 1.1, and 5.9 ± 1.1 kg N/ha) with increasing N fertilizer rate (Fig. 2). </a:t>
            </a:r>
          </a:p>
        </p:txBody>
      </p:sp>
      <p:sp>
        <p:nvSpPr>
          <p:cNvPr id="23" name="Text Box 13">
            <a:extLst>
              <a:ext uri="{FF2B5EF4-FFF2-40B4-BE49-F238E27FC236}">
                <a16:creationId xmlns:a16="http://schemas.microsoft.com/office/drawing/2014/main" id="{624A5EA2-48B2-41B8-8F07-66F269E8A2CE}"/>
              </a:ext>
            </a:extLst>
          </p:cNvPr>
          <p:cNvSpPr txBox="1">
            <a:spLocks noChangeArrowheads="1"/>
          </p:cNvSpPr>
          <p:nvPr/>
        </p:nvSpPr>
        <p:spPr bwMode="auto">
          <a:xfrm>
            <a:off x="0" y="2030273"/>
            <a:ext cx="43891200" cy="1046440"/>
          </a:xfrm>
          <a:prstGeom prst="rect">
            <a:avLst/>
          </a:prstGeom>
          <a:solidFill>
            <a:srgbClr val="C2BB94"/>
          </a:solidFill>
          <a:ln w="9525">
            <a:noFill/>
            <a:miter lim="800000"/>
            <a:headEnd/>
            <a:tailEnd/>
          </a:ln>
          <a:effectLst/>
        </p:spPr>
        <p:txBody>
          <a:bodyPr wrap="square">
            <a:spAutoFit/>
          </a:bodyPr>
          <a:lstStyle/>
          <a:p>
            <a:pPr algn="l">
              <a:spcBef>
                <a:spcPct val="50000"/>
              </a:spcBef>
            </a:pPr>
            <a:r>
              <a:rPr lang="en-US" sz="6200" dirty="0">
                <a:solidFill>
                  <a:srgbClr val="524727"/>
                </a:solidFill>
                <a:latin typeface="Arial" charset="0"/>
              </a:rPr>
              <a:t>   Holly Loper, Carlos </a:t>
            </a:r>
            <a:r>
              <a:rPr lang="en-US" sz="6200" dirty="0" err="1">
                <a:solidFill>
                  <a:srgbClr val="524727"/>
                </a:solidFill>
                <a:latin typeface="Arial" charset="0"/>
              </a:rPr>
              <a:t>Tenesaca</a:t>
            </a:r>
            <a:r>
              <a:rPr lang="en-US" sz="6200" dirty="0">
                <a:solidFill>
                  <a:srgbClr val="524727"/>
                </a:solidFill>
                <a:latin typeface="Arial" charset="0"/>
              </a:rPr>
              <a:t>, Carl Pederson, Matthew J. Helmers, William G. Crumpton, Dean Lemke, Steven J. Hall</a:t>
            </a:r>
          </a:p>
        </p:txBody>
      </p:sp>
      <p:sp>
        <p:nvSpPr>
          <p:cNvPr id="38" name="Text Box 18">
            <a:extLst>
              <a:ext uri="{FF2B5EF4-FFF2-40B4-BE49-F238E27FC236}">
                <a16:creationId xmlns:a16="http://schemas.microsoft.com/office/drawing/2014/main" id="{8C86062B-983A-487C-8558-0E5868DDFC55}"/>
              </a:ext>
            </a:extLst>
          </p:cNvPr>
          <p:cNvSpPr txBox="1">
            <a:spLocks noChangeArrowheads="1"/>
          </p:cNvSpPr>
          <p:nvPr/>
        </p:nvSpPr>
        <p:spPr bwMode="auto">
          <a:xfrm>
            <a:off x="456941" y="22368348"/>
            <a:ext cx="10798128" cy="2677656"/>
          </a:xfrm>
          <a:prstGeom prst="rect">
            <a:avLst/>
          </a:prstGeom>
          <a:noFill/>
          <a:ln w="9525">
            <a:noFill/>
            <a:miter lim="800000"/>
            <a:headEnd/>
            <a:tailEnd/>
          </a:ln>
          <a:effectLst/>
        </p:spPr>
        <p:txBody>
          <a:bodyPr wrap="square">
            <a:spAutoFit/>
          </a:bodyPr>
          <a:lstStyle/>
          <a:p>
            <a:pPr marL="571500" indent="-571500" algn="l">
              <a:spcBef>
                <a:spcPct val="50000"/>
              </a:spcBef>
              <a:buFont typeface="Arial" panose="020B0604020202020204" pitchFamily="34" charset="0"/>
              <a:buChar char="•"/>
            </a:pPr>
            <a:r>
              <a:rPr lang="en-US" sz="4200" dirty="0"/>
              <a:t>Two soil types from central Iowa and were planted to maize under field conditions with one of three fertilizer application rates (135, 168, and 202 kg N/ha).</a:t>
            </a:r>
          </a:p>
        </p:txBody>
      </p:sp>
      <p:pic>
        <p:nvPicPr>
          <p:cNvPr id="57" name="Picture 56" descr="A person standing next to a machine&#10;&#10;Description automatically generated with medium confidence">
            <a:extLst>
              <a:ext uri="{FF2B5EF4-FFF2-40B4-BE49-F238E27FC236}">
                <a16:creationId xmlns:a16="http://schemas.microsoft.com/office/drawing/2014/main" id="{611CA561-18D0-42FE-B529-8D6FE2BA5D3F}"/>
              </a:ext>
            </a:extLst>
          </p:cNvPr>
          <p:cNvPicPr>
            <a:picLocks noChangeAspect="1"/>
          </p:cNvPicPr>
          <p:nvPr/>
        </p:nvPicPr>
        <p:blipFill rotWithShape="1">
          <a:blip r:embed="rId7">
            <a:extLst>
              <a:ext uri="{28A0092B-C50C-407E-A947-70E740481C1C}">
                <a14:useLocalDpi xmlns:a14="http://schemas.microsoft.com/office/drawing/2010/main" val="0"/>
              </a:ext>
            </a:extLst>
          </a:blip>
          <a:srcRect l="3662" t="-1" r="8522" b="-852"/>
          <a:stretch/>
        </p:blipFill>
        <p:spPr>
          <a:xfrm>
            <a:off x="11480511" y="16197677"/>
            <a:ext cx="6603948" cy="3931920"/>
          </a:xfrm>
          <a:prstGeom prst="rect">
            <a:avLst/>
          </a:prstGeom>
        </p:spPr>
      </p:pic>
      <p:sp>
        <p:nvSpPr>
          <p:cNvPr id="20" name="Text Box 18">
            <a:extLst>
              <a:ext uri="{FF2B5EF4-FFF2-40B4-BE49-F238E27FC236}">
                <a16:creationId xmlns:a16="http://schemas.microsoft.com/office/drawing/2014/main" id="{745ABC2E-4E78-40D6-AEA2-66C253580FC0}"/>
              </a:ext>
            </a:extLst>
          </p:cNvPr>
          <p:cNvSpPr txBox="1">
            <a:spLocks noChangeArrowheads="1"/>
          </p:cNvSpPr>
          <p:nvPr/>
        </p:nvSpPr>
        <p:spPr bwMode="auto">
          <a:xfrm>
            <a:off x="19052889" y="29259552"/>
            <a:ext cx="24312109" cy="2031325"/>
          </a:xfrm>
          <a:prstGeom prst="rect">
            <a:avLst/>
          </a:prstGeom>
          <a:noFill/>
          <a:ln w="9525">
            <a:noFill/>
            <a:miter lim="800000"/>
            <a:headEnd/>
            <a:tailEnd/>
          </a:ln>
          <a:effectLst/>
        </p:spPr>
        <p:txBody>
          <a:bodyPr wrap="square">
            <a:spAutoFit/>
          </a:bodyPr>
          <a:lstStyle/>
          <a:p>
            <a:pPr marL="571500" indent="-571500" algn="l">
              <a:spcBef>
                <a:spcPct val="50000"/>
              </a:spcBef>
              <a:buFont typeface="Arial" panose="020B0604020202020204" pitchFamily="34" charset="0"/>
              <a:buChar char="•"/>
            </a:pPr>
            <a:r>
              <a:rPr lang="en-US" sz="4200" dirty="0"/>
              <a:t>The soil block mesocosm approach enabled detecting changes in nitrate leaching and nitrous oxide emissions with relatively small incremental changes in fertilizer rates, which was often not previously achievable with traditional field plots.</a:t>
            </a:r>
          </a:p>
        </p:txBody>
      </p:sp>
      <p:pic>
        <p:nvPicPr>
          <p:cNvPr id="67" name="Picture 66" descr="A picture containing indoor, metal, steel, cooking&#10;&#10;Description automatically generated">
            <a:extLst>
              <a:ext uri="{FF2B5EF4-FFF2-40B4-BE49-F238E27FC236}">
                <a16:creationId xmlns:a16="http://schemas.microsoft.com/office/drawing/2014/main" id="{BFD95895-0ADD-479F-90B8-6C7AC79C0E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81170" y="7524773"/>
            <a:ext cx="4510028" cy="6766560"/>
          </a:xfrm>
          <a:prstGeom prst="rect">
            <a:avLst/>
          </a:prstGeom>
        </p:spPr>
      </p:pic>
      <p:sp>
        <p:nvSpPr>
          <p:cNvPr id="70" name="Text Box 18">
            <a:extLst>
              <a:ext uri="{FF2B5EF4-FFF2-40B4-BE49-F238E27FC236}">
                <a16:creationId xmlns:a16="http://schemas.microsoft.com/office/drawing/2014/main" id="{0E141FC8-D22E-4D31-90D9-6A5EC69875B5}"/>
              </a:ext>
            </a:extLst>
          </p:cNvPr>
          <p:cNvSpPr txBox="1">
            <a:spLocks noChangeArrowheads="1"/>
          </p:cNvSpPr>
          <p:nvPr/>
        </p:nvSpPr>
        <p:spPr bwMode="auto">
          <a:xfrm>
            <a:off x="19007571" y="5726377"/>
            <a:ext cx="24463168" cy="1015663"/>
          </a:xfrm>
          <a:prstGeom prst="rect">
            <a:avLst/>
          </a:prstGeom>
          <a:solidFill>
            <a:srgbClr val="861D00"/>
          </a:solidFill>
          <a:ln w="9525">
            <a:noFill/>
            <a:miter lim="800000"/>
            <a:headEnd/>
            <a:tailEnd/>
          </a:ln>
          <a:effectLst/>
        </p:spPr>
        <p:txBody>
          <a:bodyPr wrap="square">
            <a:spAutoFit/>
          </a:bodyPr>
          <a:lstStyle/>
          <a:p>
            <a:pPr algn="ctr">
              <a:spcBef>
                <a:spcPct val="50000"/>
              </a:spcBef>
            </a:pPr>
            <a:r>
              <a:rPr lang="en-US" sz="6000" dirty="0">
                <a:solidFill>
                  <a:schemeClr val="bg1"/>
                </a:solidFill>
              </a:rPr>
              <a:t>Measurements of Environmental Nitrogen Losses</a:t>
            </a:r>
          </a:p>
        </p:txBody>
      </p:sp>
      <p:sp>
        <p:nvSpPr>
          <p:cNvPr id="71" name="Text Box 18">
            <a:extLst>
              <a:ext uri="{FF2B5EF4-FFF2-40B4-BE49-F238E27FC236}">
                <a16:creationId xmlns:a16="http://schemas.microsoft.com/office/drawing/2014/main" id="{01A94CE8-0636-423A-96FE-C722B82ADA91}"/>
              </a:ext>
            </a:extLst>
          </p:cNvPr>
          <p:cNvSpPr txBox="1">
            <a:spLocks noChangeArrowheads="1"/>
          </p:cNvSpPr>
          <p:nvPr/>
        </p:nvSpPr>
        <p:spPr bwMode="auto">
          <a:xfrm>
            <a:off x="19052889" y="6977359"/>
            <a:ext cx="8498093" cy="8309967"/>
          </a:xfrm>
          <a:prstGeom prst="rect">
            <a:avLst/>
          </a:prstGeom>
          <a:noFill/>
          <a:ln w="9525">
            <a:noFill/>
            <a:miter lim="800000"/>
            <a:headEnd/>
            <a:tailEnd/>
          </a:ln>
          <a:effectLst/>
        </p:spPr>
        <p:txBody>
          <a:bodyPr wrap="square">
            <a:spAutoFit/>
          </a:bodyPr>
          <a:lstStyle/>
          <a:p>
            <a:pPr marL="571500" indent="-571500" algn="l">
              <a:spcBef>
                <a:spcPts val="1800"/>
              </a:spcBef>
              <a:buFont typeface="Arial" panose="020B0604020202020204" pitchFamily="34" charset="0"/>
              <a:buChar char="•"/>
            </a:pPr>
            <a:r>
              <a:rPr lang="en-US" sz="4200" dirty="0"/>
              <a:t>Nitrous oxide emissions and surface soil moisture were measured either one or two times a week when soils were not frozen.</a:t>
            </a:r>
          </a:p>
          <a:p>
            <a:pPr marL="571500" indent="-571500" algn="l">
              <a:spcBef>
                <a:spcPts val="1800"/>
              </a:spcBef>
              <a:buFont typeface="Arial" panose="020B0604020202020204" pitchFamily="34" charset="0"/>
              <a:buChar char="•"/>
            </a:pPr>
            <a:r>
              <a:rPr lang="en-US" sz="4200" dirty="0"/>
              <a:t>Drainage water was collected following individual rain events for nitrate analysis.</a:t>
            </a:r>
          </a:p>
          <a:p>
            <a:pPr marL="571500" indent="-571500">
              <a:spcBef>
                <a:spcPts val="1800"/>
              </a:spcBef>
              <a:buFont typeface="Arial" panose="020B0604020202020204" pitchFamily="34" charset="0"/>
              <a:buChar char="•"/>
            </a:pPr>
            <a:r>
              <a:rPr lang="en-US" sz="4200" dirty="0"/>
              <a:t>Variation in cumulative drainage amount among treatments was not significant indicating the soil blocks had relatively similar hydrological properties. (Fig. 1) </a:t>
            </a:r>
          </a:p>
        </p:txBody>
      </p:sp>
      <p:pic>
        <p:nvPicPr>
          <p:cNvPr id="15" name="Picture 14">
            <a:extLst>
              <a:ext uri="{FF2B5EF4-FFF2-40B4-BE49-F238E27FC236}">
                <a16:creationId xmlns:a16="http://schemas.microsoft.com/office/drawing/2014/main" id="{CFB4F67B-6239-41DB-8310-A50B2985B20E}"/>
              </a:ext>
            </a:extLst>
          </p:cNvPr>
          <p:cNvPicPr>
            <a:picLocks noChangeAspect="1"/>
          </p:cNvPicPr>
          <p:nvPr/>
        </p:nvPicPr>
        <p:blipFill rotWithShape="1">
          <a:blip r:embed="rId9"/>
          <a:srcRect r="37454"/>
          <a:stretch/>
        </p:blipFill>
        <p:spPr>
          <a:xfrm>
            <a:off x="36454734" y="7390686"/>
            <a:ext cx="6910264" cy="7622854"/>
          </a:xfrm>
          <a:prstGeom prst="rect">
            <a:avLst/>
          </a:prstGeom>
        </p:spPr>
      </p:pic>
      <p:pic>
        <p:nvPicPr>
          <p:cNvPr id="35" name="Picture 34" descr="A plant in a pot&#10;&#10;Description automatically generated with medium confidence">
            <a:extLst>
              <a:ext uri="{FF2B5EF4-FFF2-40B4-BE49-F238E27FC236}">
                <a16:creationId xmlns:a16="http://schemas.microsoft.com/office/drawing/2014/main" id="{D485EEFD-F01D-4594-9686-7F39F62827BB}"/>
              </a:ext>
            </a:extLst>
          </p:cNvPr>
          <p:cNvPicPr>
            <a:picLocks noChangeAspect="1"/>
          </p:cNvPicPr>
          <p:nvPr/>
        </p:nvPicPr>
        <p:blipFill rotWithShape="1">
          <a:blip r:embed="rId10">
            <a:extLst>
              <a:ext uri="{28A0092B-C50C-407E-A947-70E740481C1C}">
                <a14:useLocalDpi xmlns:a14="http://schemas.microsoft.com/office/drawing/2010/main" val="0"/>
              </a:ext>
            </a:extLst>
          </a:blip>
          <a:srcRect l="7145" r="6370"/>
          <a:stretch/>
        </p:blipFill>
        <p:spPr>
          <a:xfrm rot="5400000">
            <a:off x="-251814" y="27035813"/>
            <a:ext cx="6607842" cy="4297680"/>
          </a:xfrm>
          <a:prstGeom prst="rect">
            <a:avLst/>
          </a:prstGeom>
        </p:spPr>
      </p:pic>
      <p:pic>
        <p:nvPicPr>
          <p:cNvPr id="39" name="Picture 38">
            <a:extLst>
              <a:ext uri="{FF2B5EF4-FFF2-40B4-BE49-F238E27FC236}">
                <a16:creationId xmlns:a16="http://schemas.microsoft.com/office/drawing/2014/main" id="{DE6FBEB8-2229-4018-A0E6-548E69C95C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6000"/>
                    </a14:imgEffect>
                  </a14:imgLayer>
                </a14:imgProps>
              </a:ext>
              <a:ext uri="{28A0092B-C50C-407E-A947-70E740481C1C}">
                <a14:useLocalDpi xmlns:a14="http://schemas.microsoft.com/office/drawing/2010/main" val="0"/>
              </a:ext>
            </a:extLst>
          </a:blip>
          <a:srcRect l="20050" r="15729"/>
          <a:stretch/>
        </p:blipFill>
        <p:spPr>
          <a:xfrm rot="5400000">
            <a:off x="5779164" y="26206817"/>
            <a:ext cx="6368315" cy="5577840"/>
          </a:xfrm>
          <a:prstGeom prst="rect">
            <a:avLst/>
          </a:prstGeom>
        </p:spPr>
      </p:pic>
      <p:pic>
        <p:nvPicPr>
          <p:cNvPr id="41" name="Picture 40" descr="A picture containing tree, plant&#10;&#10;Description automatically generated">
            <a:extLst>
              <a:ext uri="{FF2B5EF4-FFF2-40B4-BE49-F238E27FC236}">
                <a16:creationId xmlns:a16="http://schemas.microsoft.com/office/drawing/2014/main" id="{5093C602-00A9-410D-878F-BF529CBFC08E}"/>
              </a:ext>
            </a:extLst>
          </p:cNvPr>
          <p:cNvPicPr>
            <a:picLocks noChangeAspect="1"/>
          </p:cNvPicPr>
          <p:nvPr/>
        </p:nvPicPr>
        <p:blipFill rotWithShape="1">
          <a:blip r:embed="rId13">
            <a:extLst>
              <a:ext uri="{28A0092B-C50C-407E-A947-70E740481C1C}">
                <a14:useLocalDpi xmlns:a14="http://schemas.microsoft.com/office/drawing/2010/main" val="0"/>
              </a:ext>
            </a:extLst>
          </a:blip>
          <a:srcRect r="18391"/>
          <a:stretch/>
        </p:blipFill>
        <p:spPr>
          <a:xfrm rot="5400000">
            <a:off x="11525482" y="26870898"/>
            <a:ext cx="6633143" cy="4572000"/>
          </a:xfrm>
          <a:prstGeom prst="rect">
            <a:avLst/>
          </a:prstGeom>
        </p:spPr>
      </p:pic>
      <p:pic>
        <p:nvPicPr>
          <p:cNvPr id="42" name="Picture 41">
            <a:extLst>
              <a:ext uri="{FF2B5EF4-FFF2-40B4-BE49-F238E27FC236}">
                <a16:creationId xmlns:a16="http://schemas.microsoft.com/office/drawing/2014/main" id="{53A852CF-2460-416A-8C0E-79F621A8D0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26061089" y="8986186"/>
            <a:ext cx="6827520" cy="3840480"/>
          </a:xfrm>
          <a:prstGeom prst="rect">
            <a:avLst/>
          </a:prstGeom>
        </p:spPr>
      </p:pic>
      <p:sp>
        <p:nvSpPr>
          <p:cNvPr id="77" name="Text Box 18">
            <a:extLst>
              <a:ext uri="{FF2B5EF4-FFF2-40B4-BE49-F238E27FC236}">
                <a16:creationId xmlns:a16="http://schemas.microsoft.com/office/drawing/2014/main" id="{B6A17B66-13F6-4067-B382-098F525E2584}"/>
              </a:ext>
            </a:extLst>
          </p:cNvPr>
          <p:cNvSpPr txBox="1">
            <a:spLocks noChangeArrowheads="1"/>
          </p:cNvSpPr>
          <p:nvPr/>
        </p:nvSpPr>
        <p:spPr bwMode="auto">
          <a:xfrm>
            <a:off x="31239952" y="31637514"/>
            <a:ext cx="9979065" cy="892552"/>
          </a:xfrm>
          <a:prstGeom prst="rect">
            <a:avLst/>
          </a:prstGeom>
          <a:noFill/>
          <a:ln w="9525">
            <a:noFill/>
            <a:miter lim="800000"/>
            <a:headEnd/>
            <a:tailEnd/>
          </a:ln>
          <a:effectLst/>
        </p:spPr>
        <p:txBody>
          <a:bodyPr wrap="square">
            <a:spAutoFit/>
          </a:bodyPr>
          <a:lstStyle/>
          <a:p>
            <a:pPr algn="r">
              <a:spcBef>
                <a:spcPct val="50000"/>
              </a:spcBef>
            </a:pPr>
            <a:r>
              <a:rPr lang="en-US" sz="2600" u="sng" dirty="0"/>
              <a:t>What to know more about this project? Contact Holly Loper on LinkedIn at linkedin.com/in/holly-loper-60a08413b or scan this QR code</a:t>
            </a:r>
          </a:p>
        </p:txBody>
      </p:sp>
      <p:pic>
        <p:nvPicPr>
          <p:cNvPr id="85" name="Picture 84">
            <a:extLst>
              <a:ext uri="{FF2B5EF4-FFF2-40B4-BE49-F238E27FC236}">
                <a16:creationId xmlns:a16="http://schemas.microsoft.com/office/drawing/2014/main" id="{19E01F0C-AFC1-480B-BAF0-8573490A9272}"/>
              </a:ext>
            </a:extLst>
          </p:cNvPr>
          <p:cNvPicPr>
            <a:picLocks noChangeAspect="1"/>
          </p:cNvPicPr>
          <p:nvPr/>
        </p:nvPicPr>
        <p:blipFill>
          <a:blip r:embed="rId15"/>
          <a:stretch>
            <a:fillRect/>
          </a:stretch>
        </p:blipFill>
        <p:spPr>
          <a:xfrm>
            <a:off x="42389027" y="31524733"/>
            <a:ext cx="1122589" cy="1122589"/>
          </a:xfrm>
          <a:prstGeom prst="rect">
            <a:avLst/>
          </a:prstGeom>
        </p:spPr>
      </p:pic>
      <p:sp>
        <p:nvSpPr>
          <p:cNvPr id="89" name="Text Box 18">
            <a:extLst>
              <a:ext uri="{FF2B5EF4-FFF2-40B4-BE49-F238E27FC236}">
                <a16:creationId xmlns:a16="http://schemas.microsoft.com/office/drawing/2014/main" id="{B5E61064-313B-4927-856D-87BD7DA7E8CD}"/>
              </a:ext>
            </a:extLst>
          </p:cNvPr>
          <p:cNvSpPr txBox="1">
            <a:spLocks noChangeArrowheads="1"/>
          </p:cNvSpPr>
          <p:nvPr/>
        </p:nvSpPr>
        <p:spPr bwMode="auto">
          <a:xfrm>
            <a:off x="25141909" y="15521690"/>
            <a:ext cx="857252" cy="707886"/>
          </a:xfrm>
          <a:prstGeom prst="rect">
            <a:avLst/>
          </a:prstGeom>
          <a:solidFill>
            <a:schemeClr val="bg1"/>
          </a:solidFill>
          <a:ln w="9525">
            <a:noFill/>
            <a:miter lim="800000"/>
            <a:headEnd/>
            <a:tailEnd/>
          </a:ln>
          <a:effectLst/>
        </p:spPr>
        <p:txBody>
          <a:bodyPr wrap="square">
            <a:spAutoFit/>
          </a:bodyPr>
          <a:lstStyle/>
          <a:p>
            <a:pPr algn="ctr">
              <a:spcBef>
                <a:spcPts val="0"/>
              </a:spcBef>
            </a:pPr>
            <a:endParaRPr lang="en-US" sz="4000" b="1" dirty="0"/>
          </a:p>
        </p:txBody>
      </p:sp>
      <p:sp>
        <p:nvSpPr>
          <p:cNvPr id="91" name="Text Box 18">
            <a:extLst>
              <a:ext uri="{FF2B5EF4-FFF2-40B4-BE49-F238E27FC236}">
                <a16:creationId xmlns:a16="http://schemas.microsoft.com/office/drawing/2014/main" id="{7B2C8AE1-B25D-4054-BBC7-A9EC9151EEF6}"/>
              </a:ext>
            </a:extLst>
          </p:cNvPr>
          <p:cNvSpPr txBox="1">
            <a:spLocks noChangeArrowheads="1"/>
          </p:cNvSpPr>
          <p:nvPr/>
        </p:nvSpPr>
        <p:spPr bwMode="auto">
          <a:xfrm>
            <a:off x="37205049" y="15596000"/>
            <a:ext cx="857252" cy="707886"/>
          </a:xfrm>
          <a:prstGeom prst="rect">
            <a:avLst/>
          </a:prstGeom>
          <a:solidFill>
            <a:schemeClr val="bg1"/>
          </a:solidFill>
          <a:ln w="9525">
            <a:noFill/>
            <a:miter lim="800000"/>
            <a:headEnd/>
            <a:tailEnd/>
          </a:ln>
          <a:effectLst/>
        </p:spPr>
        <p:txBody>
          <a:bodyPr wrap="square">
            <a:spAutoFit/>
          </a:bodyPr>
          <a:lstStyle/>
          <a:p>
            <a:pPr algn="ctr">
              <a:spcBef>
                <a:spcPts val="0"/>
              </a:spcBef>
            </a:pPr>
            <a:endParaRPr lang="en-US" sz="4000" b="1" dirty="0"/>
          </a:p>
        </p:txBody>
      </p:sp>
      <p:pic>
        <p:nvPicPr>
          <p:cNvPr id="12" name="Picture 11">
            <a:extLst>
              <a:ext uri="{FF2B5EF4-FFF2-40B4-BE49-F238E27FC236}">
                <a16:creationId xmlns:a16="http://schemas.microsoft.com/office/drawing/2014/main" id="{FEC79A7F-481C-4536-B416-95645563C0A4}"/>
              </a:ext>
            </a:extLst>
          </p:cNvPr>
          <p:cNvPicPr>
            <a:picLocks noChangeAspect="1"/>
          </p:cNvPicPr>
          <p:nvPr/>
        </p:nvPicPr>
        <p:blipFill>
          <a:blip r:embed="rId16"/>
          <a:stretch>
            <a:fillRect/>
          </a:stretch>
        </p:blipFill>
        <p:spPr>
          <a:xfrm>
            <a:off x="30274236" y="31521434"/>
            <a:ext cx="1020544" cy="1124712"/>
          </a:xfrm>
          <a:prstGeom prst="rect">
            <a:avLst/>
          </a:prstGeom>
        </p:spPr>
      </p:pic>
      <p:sp>
        <p:nvSpPr>
          <p:cNvPr id="49" name="Text Box 18">
            <a:extLst>
              <a:ext uri="{FF2B5EF4-FFF2-40B4-BE49-F238E27FC236}">
                <a16:creationId xmlns:a16="http://schemas.microsoft.com/office/drawing/2014/main" id="{F1ADC860-60ED-4F57-8551-0C5F8F613CC5}"/>
              </a:ext>
            </a:extLst>
          </p:cNvPr>
          <p:cNvSpPr txBox="1">
            <a:spLocks noChangeArrowheads="1"/>
          </p:cNvSpPr>
          <p:nvPr/>
        </p:nvSpPr>
        <p:spPr bwMode="auto">
          <a:xfrm>
            <a:off x="19147179" y="31637514"/>
            <a:ext cx="10188476" cy="892552"/>
          </a:xfrm>
          <a:prstGeom prst="rect">
            <a:avLst/>
          </a:prstGeom>
          <a:noFill/>
          <a:ln w="9525">
            <a:noFill/>
            <a:miter lim="800000"/>
            <a:headEnd/>
            <a:tailEnd/>
          </a:ln>
          <a:effectLst/>
        </p:spPr>
        <p:txBody>
          <a:bodyPr wrap="square">
            <a:spAutoFit/>
          </a:bodyPr>
          <a:lstStyle/>
          <a:p>
            <a:pPr algn="r">
              <a:spcBef>
                <a:spcPct val="50000"/>
              </a:spcBef>
            </a:pPr>
            <a:r>
              <a:rPr lang="en-US" sz="2600" u="sng" dirty="0"/>
              <a:t>To see a video of soil block mesocosm construction and learn about other exciting aspects of this project scan this QR code</a:t>
            </a:r>
          </a:p>
        </p:txBody>
      </p:sp>
      <p:sp>
        <p:nvSpPr>
          <p:cNvPr id="14" name="Arrow: Right 13">
            <a:extLst>
              <a:ext uri="{FF2B5EF4-FFF2-40B4-BE49-F238E27FC236}">
                <a16:creationId xmlns:a16="http://schemas.microsoft.com/office/drawing/2014/main" id="{38B2FBA7-6006-40F2-9C8A-F23076267952}"/>
              </a:ext>
            </a:extLst>
          </p:cNvPr>
          <p:cNvSpPr/>
          <p:nvPr/>
        </p:nvSpPr>
        <p:spPr>
          <a:xfrm>
            <a:off x="41354004" y="31524733"/>
            <a:ext cx="900036" cy="1122589"/>
          </a:xfrm>
          <a:prstGeom prst="rightArrow">
            <a:avLst/>
          </a:prstGeom>
          <a:ln>
            <a:solidFill>
              <a:schemeClr val="accent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DD980AE6-075A-47ED-8289-697B3889E05D}"/>
              </a:ext>
            </a:extLst>
          </p:cNvPr>
          <p:cNvSpPr/>
          <p:nvPr/>
        </p:nvSpPr>
        <p:spPr>
          <a:xfrm>
            <a:off x="29350202" y="31517208"/>
            <a:ext cx="816677" cy="1122589"/>
          </a:xfrm>
          <a:prstGeom prst="rightArrow">
            <a:avLst/>
          </a:prstGeom>
          <a:ln>
            <a:solidFill>
              <a:schemeClr val="accent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3" name="Text Box 18">
            <a:extLst>
              <a:ext uri="{FF2B5EF4-FFF2-40B4-BE49-F238E27FC236}">
                <a16:creationId xmlns:a16="http://schemas.microsoft.com/office/drawing/2014/main" id="{E8F4FD27-283F-4D8B-B431-947E81FE1260}"/>
              </a:ext>
            </a:extLst>
          </p:cNvPr>
          <p:cNvSpPr txBox="1">
            <a:spLocks noChangeArrowheads="1"/>
          </p:cNvSpPr>
          <p:nvPr/>
        </p:nvSpPr>
        <p:spPr bwMode="auto">
          <a:xfrm>
            <a:off x="36241160" y="7049398"/>
            <a:ext cx="1352927" cy="707886"/>
          </a:xfrm>
          <a:prstGeom prst="rect">
            <a:avLst/>
          </a:prstGeom>
          <a:noFill/>
          <a:ln w="9525">
            <a:noFill/>
            <a:miter lim="800000"/>
            <a:headEnd/>
            <a:tailEnd/>
          </a:ln>
          <a:effectLst/>
        </p:spPr>
        <p:txBody>
          <a:bodyPr wrap="square">
            <a:spAutoFit/>
          </a:bodyPr>
          <a:lstStyle/>
          <a:p>
            <a:pPr algn="ctr">
              <a:spcBef>
                <a:spcPts val="0"/>
              </a:spcBef>
            </a:pPr>
            <a:r>
              <a:rPr lang="en-US" sz="4000" b="1" dirty="0"/>
              <a:t>Fig. 1</a:t>
            </a:r>
          </a:p>
        </p:txBody>
      </p:sp>
      <p:sp>
        <p:nvSpPr>
          <p:cNvPr id="54" name="Text Box 18">
            <a:extLst>
              <a:ext uri="{FF2B5EF4-FFF2-40B4-BE49-F238E27FC236}">
                <a16:creationId xmlns:a16="http://schemas.microsoft.com/office/drawing/2014/main" id="{FC4FEF39-3341-45EC-A893-8D9612379BFC}"/>
              </a:ext>
            </a:extLst>
          </p:cNvPr>
          <p:cNvSpPr txBox="1">
            <a:spLocks noChangeArrowheads="1"/>
          </p:cNvSpPr>
          <p:nvPr/>
        </p:nvSpPr>
        <p:spPr bwMode="auto">
          <a:xfrm>
            <a:off x="19052889" y="15392531"/>
            <a:ext cx="1374000" cy="707886"/>
          </a:xfrm>
          <a:prstGeom prst="rect">
            <a:avLst/>
          </a:prstGeom>
          <a:noFill/>
          <a:ln w="9525">
            <a:noFill/>
            <a:miter lim="800000"/>
            <a:headEnd/>
            <a:tailEnd/>
          </a:ln>
          <a:effectLst/>
        </p:spPr>
        <p:txBody>
          <a:bodyPr wrap="square">
            <a:spAutoFit/>
          </a:bodyPr>
          <a:lstStyle/>
          <a:p>
            <a:pPr algn="ctr">
              <a:spcBef>
                <a:spcPts val="0"/>
              </a:spcBef>
            </a:pPr>
            <a:r>
              <a:rPr lang="en-US" sz="4000" b="1" dirty="0"/>
              <a:t>Fig. 2</a:t>
            </a:r>
          </a:p>
        </p:txBody>
      </p:sp>
      <p:sp>
        <p:nvSpPr>
          <p:cNvPr id="55" name="Text Box 18">
            <a:extLst>
              <a:ext uri="{FF2B5EF4-FFF2-40B4-BE49-F238E27FC236}">
                <a16:creationId xmlns:a16="http://schemas.microsoft.com/office/drawing/2014/main" id="{6FF3421E-1AAA-4C75-AFEA-A0891F3D55F7}"/>
              </a:ext>
            </a:extLst>
          </p:cNvPr>
          <p:cNvSpPr txBox="1">
            <a:spLocks noChangeArrowheads="1"/>
          </p:cNvSpPr>
          <p:nvPr/>
        </p:nvSpPr>
        <p:spPr bwMode="auto">
          <a:xfrm>
            <a:off x="31120147" y="15392531"/>
            <a:ext cx="1352927" cy="707886"/>
          </a:xfrm>
          <a:prstGeom prst="rect">
            <a:avLst/>
          </a:prstGeom>
          <a:noFill/>
          <a:ln w="9525">
            <a:noFill/>
            <a:miter lim="800000"/>
            <a:headEnd/>
            <a:tailEnd/>
          </a:ln>
          <a:effectLst/>
        </p:spPr>
        <p:txBody>
          <a:bodyPr wrap="square">
            <a:spAutoFit/>
          </a:bodyPr>
          <a:lstStyle/>
          <a:p>
            <a:pPr algn="ctr">
              <a:spcBef>
                <a:spcPts val="0"/>
              </a:spcBef>
            </a:pPr>
            <a:r>
              <a:rPr lang="en-US" sz="4000" b="1" dirty="0"/>
              <a:t>Fig. 3</a:t>
            </a:r>
          </a:p>
        </p:txBody>
      </p:sp>
    </p:spTree>
    <p:extLst>
      <p:ext uri="{BB962C8B-B14F-4D97-AF65-F5344CB8AC3E}">
        <p14:creationId xmlns:p14="http://schemas.microsoft.com/office/powerpoint/2010/main" val="1460592842"/>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8657</TotalTime>
  <Words>447</Words>
  <Application>Microsoft Office PowerPoint</Application>
  <PresentationFormat>Custom</PresentationFormat>
  <Paragraphs>28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Loper</dc:creator>
  <cp:lastModifiedBy>Holly Loper</cp:lastModifiedBy>
  <cp:revision>62</cp:revision>
  <dcterms:created xsi:type="dcterms:W3CDTF">2021-10-11T16:42:40Z</dcterms:created>
  <dcterms:modified xsi:type="dcterms:W3CDTF">2022-01-11T17:05:58Z</dcterms:modified>
</cp:coreProperties>
</file>