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78" r:id="rId2"/>
    <p:sldId id="381" r:id="rId3"/>
    <p:sldId id="384" r:id="rId4"/>
    <p:sldId id="380" r:id="rId5"/>
    <p:sldId id="386" r:id="rId6"/>
    <p:sldId id="387" r:id="rId7"/>
    <p:sldId id="364" r:id="rId8"/>
    <p:sldId id="388" r:id="rId9"/>
    <p:sldId id="385" r:id="rId10"/>
    <p:sldId id="367" r:id="rId11"/>
    <p:sldId id="369" r:id="rId12"/>
    <p:sldId id="371" r:id="rId13"/>
    <p:sldId id="372" r:id="rId14"/>
    <p:sldId id="389" r:id="rId15"/>
    <p:sldId id="390" r:id="rId16"/>
    <p:sldId id="374" r:id="rId17"/>
    <p:sldId id="375" r:id="rId18"/>
    <p:sldId id="376" r:id="rId19"/>
    <p:sldId id="391" r:id="rId20"/>
    <p:sldId id="378" r:id="rId21"/>
    <p:sldId id="377" r:id="rId22"/>
    <p:sldId id="392" r:id="rId23"/>
    <p:sldId id="393" r:id="rId24"/>
    <p:sldId id="394" r:id="rId25"/>
    <p:sldId id="379" r:id="rId26"/>
    <p:sldId id="279" r:id="rId27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6E67"/>
    <a:srgbClr val="000000"/>
    <a:srgbClr val="CE1126"/>
    <a:srgbClr val="F2BF49"/>
    <a:srgbClr val="ADA0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957" autoAdjust="0"/>
    <p:restoredTop sz="86632" autoAdjust="0"/>
  </p:normalViewPr>
  <p:slideViewPr>
    <p:cSldViewPr>
      <p:cViewPr varScale="1">
        <p:scale>
          <a:sx n="52" d="100"/>
          <a:sy n="52" d="100"/>
        </p:scale>
        <p:origin x="588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20" d="100"/>
          <a:sy n="120" d="100"/>
        </p:scale>
        <p:origin x="-4064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8FD408-A865-FD43-BD8A-60A14765CAA4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DFBDB0-09E2-4741-A27D-AF8AA3540E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437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D11DA4-9F5C-6145-8010-1CB02F8CA18F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A42586-8D9D-F44D-952F-229CE4F75F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68586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42586-8D9D-F44D-952F-229CE4F75F9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327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Agroecosystem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process models are important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achieving multiple productivity and environmental goals. 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Predicting and monitoring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biogeochemical cycling: Carbon, Nutrients, Water, Energy, GHG emissions</a:t>
            </a:r>
          </a:p>
          <a:p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farm management decision-making to optimize/improve production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particularly important for high production areas like the Midwest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 goals are multiple, that is, develop cultivars and improve management to increase crop production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while maintaining soil quality and minimizing environmental risks.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42586-8D9D-F44D-952F-229CE4F75F9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995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963084" y="3505200"/>
            <a:ext cx="10363200" cy="1524000"/>
          </a:xfrm>
        </p:spPr>
        <p:txBody>
          <a:bodyPr anchor="t"/>
          <a:lstStyle>
            <a:lvl1pPr algn="l">
              <a:lnSpc>
                <a:spcPct val="75000"/>
              </a:lnSpc>
              <a:defRPr sz="5500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idx="1"/>
          </p:nvPr>
        </p:nvSpPr>
        <p:spPr>
          <a:xfrm>
            <a:off x="963084" y="2667000"/>
            <a:ext cx="10363200" cy="762000"/>
          </a:xfrm>
        </p:spPr>
        <p:txBody>
          <a:bodyPr anchor="b">
            <a:normAutofit/>
          </a:bodyPr>
          <a:lstStyle>
            <a:lvl1pPr marL="0" indent="0">
              <a:lnSpc>
                <a:spcPct val="80000"/>
              </a:lnSpc>
              <a:buNone/>
              <a:defRPr sz="2600" b="1" cap="all">
                <a:solidFill>
                  <a:schemeClr val="bg2"/>
                </a:solidFill>
                <a:latin typeface="Arial"/>
                <a:cs typeface="Arial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73050"/>
            <a:ext cx="4112684" cy="2393950"/>
          </a:xfrm>
        </p:spPr>
        <p:txBody>
          <a:bodyPr anchor="b"/>
          <a:lstStyle>
            <a:lvl1pPr algn="l">
              <a:lnSpc>
                <a:spcPct val="80000"/>
              </a:lnSpc>
              <a:defRPr sz="4000" b="1" kern="1200" spc="-1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0" y="273051"/>
            <a:ext cx="6502400" cy="521335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819399"/>
            <a:ext cx="4112684" cy="26670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5365" y="4919662"/>
            <a:ext cx="10977035" cy="261938"/>
          </a:xfrm>
        </p:spPr>
        <p:txBody>
          <a:bodyPr anchor="b"/>
          <a:lstStyle>
            <a:lvl1pPr algn="l">
              <a:defRPr sz="1600" b="1" spc="0" baseline="0"/>
            </a:lvl1pPr>
          </a:lstStyle>
          <a:p>
            <a:r>
              <a:rPr lang="en-US" dirty="0"/>
              <a:t>Picture 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15435" y="533400"/>
            <a:ext cx="10765365" cy="4038600"/>
          </a:xfrm>
          <a:ln w="152400" cmpd="sng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127000" dist="38100" dir="5400000" algn="tl" rotWithShape="0">
              <a:srgbClr val="000000">
                <a:alpha val="30000"/>
              </a:srgb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2000" b="1" cap="all" baseline="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5365" y="5181600"/>
            <a:ext cx="10977035" cy="38100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Picture caption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vie with Caption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5365" y="4919662"/>
            <a:ext cx="10977035" cy="261938"/>
          </a:xfrm>
        </p:spPr>
        <p:txBody>
          <a:bodyPr anchor="b"/>
          <a:lstStyle>
            <a:lvl1pPr algn="l">
              <a:defRPr sz="1600" b="1" spc="0" baseline="0"/>
            </a:lvl1pPr>
          </a:lstStyle>
          <a:p>
            <a:r>
              <a:rPr lang="en-US" dirty="0"/>
              <a:t>Movie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5365" y="5181600"/>
            <a:ext cx="10977035" cy="38100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Movie caption</a:t>
            </a:r>
          </a:p>
        </p:txBody>
      </p:sp>
      <p:sp>
        <p:nvSpPr>
          <p:cNvPr id="7" name="Media Placeholder 5"/>
          <p:cNvSpPr>
            <a:spLocks noGrp="1"/>
          </p:cNvSpPr>
          <p:nvPr>
            <p:ph type="media" sz="quarter" idx="10" hasCustomPrompt="1"/>
          </p:nvPr>
        </p:nvSpPr>
        <p:spPr>
          <a:xfrm>
            <a:off x="711200" y="533400"/>
            <a:ext cx="10769600" cy="4038600"/>
          </a:xfrm>
          <a:ln w="1524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127000" dist="38100" dir="5400000" algn="tl" rotWithShape="0">
              <a:srgbClr val="000000">
                <a:alpha val="30000"/>
              </a:srgbClr>
            </a:outerShdw>
          </a:effectLst>
        </p:spPr>
        <p:txBody>
          <a:bodyPr anchor="ctr" anchorCtr="0"/>
          <a:lstStyle>
            <a:lvl1pPr marL="0" indent="0" algn="ctr">
              <a:buFontTx/>
              <a:buNone/>
              <a:defRPr b="1" cap="all" baseline="0">
                <a:latin typeface="Arial"/>
                <a:cs typeface="Arial"/>
              </a:defRPr>
            </a:lvl1pPr>
          </a:lstStyle>
          <a:p>
            <a:r>
              <a:rPr lang="en-US" dirty="0"/>
              <a:t>Add Movie</a:t>
            </a:r>
          </a:p>
        </p:txBody>
      </p:sp>
    </p:spTree>
    <p:extLst>
      <p:ext uri="{BB962C8B-B14F-4D97-AF65-F5344CB8AC3E}">
        <p14:creationId xmlns:p14="http://schemas.microsoft.com/office/powerpoint/2010/main" val="3526090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609600" y="228600"/>
            <a:ext cx="10972800" cy="914400"/>
          </a:xfrm>
        </p:spPr>
        <p:txBody>
          <a:bodyPr/>
          <a:lstStyle>
            <a:lvl1pPr>
              <a:defRPr b="0" cap="none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pact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812800" y="685800"/>
            <a:ext cx="10566400" cy="4724400"/>
          </a:xfrm>
        </p:spPr>
        <p:txBody>
          <a:bodyPr anchor="ctr" anchorCtr="0"/>
          <a:lstStyle>
            <a:lvl1pPr marL="0" indent="0">
              <a:lnSpc>
                <a:spcPct val="80000"/>
              </a:lnSpc>
              <a:buNone/>
              <a:defRPr sz="4000" b="1" cap="all" baseline="0">
                <a:solidFill>
                  <a:srgbClr val="FFFFFF"/>
                </a:solidFill>
                <a:latin typeface="Arial"/>
                <a:cs typeface="Arial"/>
              </a:defRPr>
            </a:lvl1pPr>
            <a:lvl2pPr marL="228600" indent="-228600">
              <a:buClrTx/>
              <a:buFont typeface="Lucida Grande"/>
              <a:buChar char="—"/>
              <a:defRPr b="1" i="1">
                <a:solidFill>
                  <a:srgbClr val="FFFFFF"/>
                </a:solidFill>
                <a:latin typeface="Arial"/>
                <a:cs typeface="Arial"/>
              </a:defRPr>
            </a:lvl2pPr>
          </a:lstStyle>
          <a:p>
            <a:pPr lvl="0"/>
            <a:r>
              <a:rPr lang="en-US" dirty="0"/>
              <a:t>replace this text with a quotation or section divider</a:t>
            </a:r>
          </a:p>
          <a:p>
            <a:pPr lvl="1"/>
            <a:r>
              <a:rPr lang="en-US" dirty="0"/>
              <a:t>Indent for a citation</a:t>
            </a:r>
          </a:p>
        </p:txBody>
      </p:sp>
    </p:spTree>
    <p:extLst>
      <p:ext uri="{BB962C8B-B14F-4D97-AF65-F5344CB8AC3E}">
        <p14:creationId xmlns:p14="http://schemas.microsoft.com/office/powerpoint/2010/main" val="3176594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Background Photo</a:t>
            </a:r>
          </a:p>
        </p:txBody>
      </p:sp>
      <p:sp>
        <p:nvSpPr>
          <p:cNvPr id="29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-1016000" y="3886200"/>
            <a:ext cx="11480800" cy="1752600"/>
          </a:xfrm>
          <a:prstGeom prst="parallelogram">
            <a:avLst/>
          </a:prstGeom>
          <a:solidFill>
            <a:srgbClr val="CF102D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06400" y="4191000"/>
            <a:ext cx="9144000" cy="1295400"/>
          </a:xfrm>
        </p:spPr>
        <p:txBody>
          <a:bodyPr anchor="ctr"/>
          <a:lstStyle>
            <a:lvl1pPr>
              <a:lnSpc>
                <a:spcPct val="70000"/>
              </a:lnSpc>
              <a:defRPr sz="5000" cap="all" spc="-200">
                <a:solidFill>
                  <a:schemeClr val="bg1"/>
                </a:solidFill>
                <a:effectLst>
                  <a:outerShdw blurRad="127000" dir="2700000" algn="tl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6908801" y="4869873"/>
            <a:ext cx="2722873" cy="46412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I’m An Agronomist Logo on Red</a:t>
            </a:r>
          </a:p>
        </p:txBody>
      </p:sp>
      <p:sp>
        <p:nvSpPr>
          <p:cNvPr id="26" name="Picture Placeholder 24"/>
          <p:cNvSpPr>
            <a:spLocks noGrp="1"/>
          </p:cNvSpPr>
          <p:nvPr>
            <p:ph type="pic" sz="quarter" idx="14" hasCustomPrompt="1"/>
          </p:nvPr>
        </p:nvSpPr>
        <p:spPr>
          <a:xfrm>
            <a:off x="406400" y="391584"/>
            <a:ext cx="3556000" cy="370417"/>
          </a:xfrm>
        </p:spPr>
        <p:txBody>
          <a:bodyPr lIns="0" tIns="0" rIns="0" bIns="0" anchor="ctr">
            <a:normAutofit/>
          </a:bodyPr>
          <a:lstStyle>
            <a:lvl1pPr marL="0" indent="0" algn="l">
              <a:buNone/>
              <a:defRPr sz="1200" b="1" cap="all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ADD ISU NAMEPLATE IF WANTED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06400" y="704088"/>
            <a:ext cx="3556000" cy="381000"/>
          </a:xfrm>
        </p:spPr>
        <p:txBody>
          <a:bodyPr lIns="0" tIns="0" rIns="0" bIns="0"/>
          <a:lstStyle>
            <a:lvl1pPr marL="0" indent="0" algn="l">
              <a:buNone/>
              <a:defRPr sz="1200" b="1" i="0" kern="1200" baseline="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 algn="r">
              <a:buNone/>
              <a:defRPr sz="1400" b="1" i="0">
                <a:solidFill>
                  <a:srgbClr val="FFFFFF"/>
                </a:solidFill>
                <a:latin typeface="Univers 45 Light"/>
                <a:cs typeface="Univers 45 Light"/>
              </a:defRPr>
            </a:lvl2pPr>
            <a:lvl3pPr marL="914400" indent="0" algn="r">
              <a:buNone/>
              <a:defRPr sz="1400" b="1" i="0">
                <a:solidFill>
                  <a:srgbClr val="FFFFFF"/>
                </a:solidFill>
                <a:latin typeface="Univers 45 Light"/>
                <a:cs typeface="Univers 45 Light"/>
              </a:defRPr>
            </a:lvl3pPr>
            <a:lvl4pPr marL="1371600" indent="0" algn="r">
              <a:buNone/>
              <a:defRPr sz="1400" b="1" i="0">
                <a:solidFill>
                  <a:srgbClr val="FFFFFF"/>
                </a:solidFill>
                <a:latin typeface="Univers 45 Light"/>
                <a:cs typeface="Univers 45 Light"/>
              </a:defRPr>
            </a:lvl4pPr>
            <a:lvl5pPr marL="1828800" indent="0" algn="r">
              <a:buNone/>
              <a:defRPr sz="1400" b="1" i="0">
                <a:solidFill>
                  <a:srgbClr val="FFFFFF"/>
                </a:solidFill>
                <a:latin typeface="Univers 45 Light"/>
                <a:cs typeface="Univers 45 Light"/>
              </a:defRPr>
            </a:lvl5pPr>
          </a:lstStyle>
          <a:p>
            <a:pPr lvl="0"/>
            <a:r>
              <a:rPr lang="en-US" dirty="0"/>
              <a:t>Department name if wanted</a:t>
            </a:r>
          </a:p>
        </p:txBody>
      </p:sp>
      <p:sp>
        <p:nvSpPr>
          <p:cNvPr id="28" name="Picture Placeholder 24"/>
          <p:cNvSpPr>
            <a:spLocks noGrp="1"/>
          </p:cNvSpPr>
          <p:nvPr>
            <p:ph type="pic" sz="quarter" idx="13" hasCustomPrompt="1"/>
          </p:nvPr>
        </p:nvSpPr>
        <p:spPr>
          <a:xfrm>
            <a:off x="10566400" y="304800"/>
            <a:ext cx="1219200" cy="914400"/>
          </a:xfrm>
        </p:spPr>
        <p:txBody>
          <a:bodyPr anchor="ctr"/>
          <a:lstStyle>
            <a:lvl1pPr marL="0" indent="0" algn="ctr">
              <a:buNone/>
              <a:defRPr sz="1400" b="1" cap="all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ICON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Background Photo</a:t>
            </a:r>
          </a:p>
        </p:txBody>
      </p:sp>
      <p:sp>
        <p:nvSpPr>
          <p:cNvPr id="21" name="Picture Placeholder 24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" y="6248400"/>
            <a:ext cx="4267200" cy="381000"/>
          </a:xfrm>
        </p:spPr>
        <p:txBody>
          <a:bodyPr lIns="0" rIns="0" anchor="ctr"/>
          <a:lstStyle>
            <a:lvl1pPr marL="0" indent="0" algn="l">
              <a:buNone/>
              <a:defRPr sz="1400" b="1" cap="all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ADD ISU NAMEPLATE IF WANTED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23200" y="6248400"/>
            <a:ext cx="3860800" cy="381000"/>
          </a:xfrm>
        </p:spPr>
        <p:txBody>
          <a:bodyPr lIns="0" tIns="45720" rIns="0" bIns="45720"/>
          <a:lstStyle>
            <a:lvl1pPr marL="0" indent="0" algn="r">
              <a:buNone/>
              <a:defRPr sz="1400" b="1" i="0" kern="1200" baseline="0">
                <a:solidFill>
                  <a:srgbClr val="FFFFFF"/>
                </a:solidFill>
                <a:latin typeface="Univers 45 Light"/>
                <a:cs typeface="Univers 45 Light"/>
              </a:defRPr>
            </a:lvl1pPr>
            <a:lvl2pPr marL="457200" indent="0" algn="r">
              <a:buNone/>
              <a:defRPr sz="1400" b="1" i="0">
                <a:solidFill>
                  <a:srgbClr val="FFFFFF"/>
                </a:solidFill>
                <a:latin typeface="Univers 45 Light"/>
                <a:cs typeface="Univers 45 Light"/>
              </a:defRPr>
            </a:lvl2pPr>
            <a:lvl3pPr marL="914400" indent="0" algn="r">
              <a:buNone/>
              <a:defRPr sz="1400" b="1" i="0">
                <a:solidFill>
                  <a:srgbClr val="FFFFFF"/>
                </a:solidFill>
                <a:latin typeface="Univers 45 Light"/>
                <a:cs typeface="Univers 45 Light"/>
              </a:defRPr>
            </a:lvl3pPr>
            <a:lvl4pPr marL="1371600" indent="0" algn="r">
              <a:buNone/>
              <a:defRPr sz="1400" b="1" i="0">
                <a:solidFill>
                  <a:srgbClr val="FFFFFF"/>
                </a:solidFill>
                <a:latin typeface="Univers 45 Light"/>
                <a:cs typeface="Univers 45 Light"/>
              </a:defRPr>
            </a:lvl4pPr>
            <a:lvl5pPr marL="1828800" indent="0" algn="r">
              <a:buNone/>
              <a:defRPr sz="1400" b="1" i="0">
                <a:solidFill>
                  <a:srgbClr val="FFFFFF"/>
                </a:solidFill>
                <a:latin typeface="Univers 45 Light"/>
                <a:cs typeface="Univers 45 Light"/>
              </a:defRPr>
            </a:lvl5pPr>
          </a:lstStyle>
          <a:p>
            <a:pPr lvl="0"/>
            <a:r>
              <a:rPr lang="en-US" dirty="0"/>
              <a:t>Department name if wanted</a:t>
            </a:r>
          </a:p>
        </p:txBody>
      </p:sp>
      <p:sp>
        <p:nvSpPr>
          <p:cNvPr id="23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4165600" y="3886200"/>
            <a:ext cx="9144000" cy="1752600"/>
          </a:xfrm>
          <a:prstGeom prst="parallelogram">
            <a:avLst/>
          </a:prstGeom>
          <a:solidFill>
            <a:srgbClr val="CF102D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9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6807200" y="3702082"/>
            <a:ext cx="4876800" cy="577109"/>
          </a:xfrm>
          <a:prstGeom prst="parallelogram">
            <a:avLst/>
          </a:prstGeom>
          <a:solidFill>
            <a:schemeClr val="bg2"/>
          </a:solidFill>
        </p:spPr>
        <p:txBody>
          <a:bodyPr wrap="square" lIns="0" tIns="91440" rIns="0" bIns="27432" anchor="ctr" anchorCtr="0">
            <a:normAutofit/>
          </a:bodyPr>
          <a:lstStyle>
            <a:lvl1pPr marL="0" indent="0">
              <a:lnSpc>
                <a:spcPct val="85000"/>
              </a:lnSpc>
              <a:buNone/>
              <a:defRPr sz="2600" b="1" cap="all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2800" cap="all">
                <a:solidFill>
                  <a:schemeClr val="tx1"/>
                </a:solidFill>
              </a:defRPr>
            </a:lvl2pPr>
            <a:lvl3pPr marL="914400" indent="0">
              <a:buNone/>
              <a:defRPr sz="2800" cap="all">
                <a:solidFill>
                  <a:schemeClr val="tx1"/>
                </a:solidFill>
              </a:defRPr>
            </a:lvl3pPr>
            <a:lvl4pPr marL="1371600" indent="0">
              <a:buNone/>
              <a:defRPr sz="2800" cap="all">
                <a:solidFill>
                  <a:schemeClr val="tx1"/>
                </a:solidFill>
              </a:defRPr>
            </a:lvl4pPr>
            <a:lvl5pPr marL="1828800" indent="0">
              <a:buNone/>
              <a:defRPr sz="2800" cap="all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20" name="Picture Placeholder 24"/>
          <p:cNvSpPr>
            <a:spLocks noGrp="1"/>
          </p:cNvSpPr>
          <p:nvPr>
            <p:ph type="pic" sz="quarter" idx="13" hasCustomPrompt="1"/>
          </p:nvPr>
        </p:nvSpPr>
        <p:spPr>
          <a:xfrm>
            <a:off x="10566400" y="304800"/>
            <a:ext cx="1219200" cy="914400"/>
          </a:xfrm>
        </p:spPr>
        <p:txBody>
          <a:bodyPr anchor="ctr"/>
          <a:lstStyle>
            <a:lvl1pPr marL="0" indent="0" algn="ctr">
              <a:buNone/>
              <a:defRPr sz="1400" b="1" cap="all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4775200" y="4191000"/>
            <a:ext cx="6705600" cy="1143000"/>
          </a:xfrm>
        </p:spPr>
        <p:txBody>
          <a:bodyPr anchor="ctr"/>
          <a:lstStyle>
            <a:lvl1pPr marL="0" indent="0" algn="ctr">
              <a:buNone/>
              <a:defRPr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I’m An Agronomist Logo on Red</a:t>
            </a:r>
          </a:p>
        </p:txBody>
      </p:sp>
    </p:spTree>
    <p:extLst>
      <p:ext uri="{BB962C8B-B14F-4D97-AF65-F5344CB8AC3E}">
        <p14:creationId xmlns:p14="http://schemas.microsoft.com/office/powerpoint/2010/main" val="3333925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47800"/>
            <a:ext cx="5283200" cy="4038600"/>
          </a:xfrm>
        </p:spPr>
        <p:txBody>
          <a:bodyPr>
            <a:normAutofit/>
          </a:bodyPr>
          <a:lstStyle>
            <a:lvl1pPr marL="228600" indent="-228600"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990600"/>
          </a:xfrm>
        </p:spPr>
        <p:txBody>
          <a:bodyPr/>
          <a:lstStyle>
            <a:lvl1pPr>
              <a:defRPr kern="1200" cap="all" spc="-1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1"/>
          </p:nvPr>
        </p:nvSpPr>
        <p:spPr>
          <a:xfrm>
            <a:off x="6299200" y="1447800"/>
            <a:ext cx="5283200" cy="4038600"/>
          </a:xfrm>
        </p:spPr>
        <p:txBody>
          <a:bodyPr>
            <a:normAutofit/>
          </a:bodyPr>
          <a:lstStyle>
            <a:lvl1pPr marL="228600" indent="-228600"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47801"/>
            <a:ext cx="5283200" cy="422275"/>
          </a:xfrm>
        </p:spPr>
        <p:txBody>
          <a:bodyPr anchor="b">
            <a:noAutofit/>
          </a:bodyPr>
          <a:lstStyle>
            <a:lvl1pPr marL="0" indent="0">
              <a:buNone/>
              <a:defRPr sz="1800" b="1" cap="all">
                <a:solidFill>
                  <a:schemeClr val="accent3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0"/>
          </p:nvPr>
        </p:nvSpPr>
        <p:spPr>
          <a:xfrm>
            <a:off x="609600" y="2057400"/>
            <a:ext cx="5283200" cy="3352800"/>
          </a:xfrm>
        </p:spPr>
        <p:txBody>
          <a:bodyPr>
            <a:normAutofit/>
          </a:bodyPr>
          <a:lstStyle>
            <a:lvl1pPr marL="228600" indent="-228600"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1"/>
          </p:nvPr>
        </p:nvSpPr>
        <p:spPr>
          <a:xfrm>
            <a:off x="6299200" y="2057400"/>
            <a:ext cx="5283200" cy="3352800"/>
          </a:xfrm>
        </p:spPr>
        <p:txBody>
          <a:bodyPr>
            <a:normAutofit/>
          </a:bodyPr>
          <a:lstStyle>
            <a:lvl1pPr marL="228600" indent="-228600"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2"/>
          </p:nvPr>
        </p:nvSpPr>
        <p:spPr>
          <a:xfrm>
            <a:off x="6299200" y="1447801"/>
            <a:ext cx="5283200" cy="411162"/>
          </a:xfrm>
        </p:spPr>
        <p:txBody>
          <a:bodyPr anchor="b">
            <a:noAutofit/>
          </a:bodyPr>
          <a:lstStyle>
            <a:lvl1pPr marL="0" indent="0">
              <a:buNone/>
              <a:defRPr sz="1800" b="1" cap="all">
                <a:solidFill>
                  <a:srgbClr val="707372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1" name="Straight Connector 10"/>
          <p:cNvCxnSpPr/>
          <p:nvPr userDrawn="1"/>
        </p:nvCxnSpPr>
        <p:spPr bwMode="auto">
          <a:xfrm>
            <a:off x="609600" y="1219200"/>
            <a:ext cx="109728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ChangeArrowheads="1"/>
          </p:cNvSpPr>
          <p:nvPr userDrawn="1"/>
        </p:nvSpPr>
        <p:spPr bwMode="auto">
          <a:xfrm>
            <a:off x="0" y="6019800"/>
            <a:ext cx="12192000" cy="8382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2860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447800"/>
            <a:ext cx="109728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283634" y="3489325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400"/>
          </a:p>
        </p:txBody>
      </p:sp>
      <p:sp>
        <p:nvSpPr>
          <p:cNvPr id="18" name="Text Box 12">
            <a:extLst>
              <a:ext uri="{FF2B5EF4-FFF2-40B4-BE49-F238E27FC236}">
                <a16:creationId xmlns:a16="http://schemas.microsoft.com/office/drawing/2014/main" id="{DC562857-D9D6-40E8-97B1-0998ECEF1EF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699180" y="6460123"/>
            <a:ext cx="1730820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r"/>
            <a:r>
              <a:rPr lang="en-US" sz="1100" b="1" i="0" dirty="0">
                <a:solidFill>
                  <a:schemeClr val="bg1"/>
                </a:solidFill>
                <a:latin typeface="Arial"/>
                <a:cs typeface="Arial"/>
              </a:rPr>
              <a:t>Department of Agronomy</a:t>
            </a:r>
          </a:p>
        </p:txBody>
      </p:sp>
      <p:pic>
        <p:nvPicPr>
          <p:cNvPr id="19" name="Picture 11" descr="ISU LEFT white.eps">
            <a:extLst>
              <a:ext uri="{FF2B5EF4-FFF2-40B4-BE49-F238E27FC236}">
                <a16:creationId xmlns:a16="http://schemas.microsoft.com/office/drawing/2014/main" id="{A5CCF82B-AD5F-44B3-B443-9597739840E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 b="38235"/>
          <a:stretch>
            <a:fillRect/>
          </a:stretch>
        </p:blipFill>
        <p:spPr bwMode="auto">
          <a:xfrm>
            <a:off x="8991600" y="6239322"/>
            <a:ext cx="2438400" cy="20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1"/>
          <p:cNvGrpSpPr/>
          <p:nvPr userDrawn="1"/>
        </p:nvGrpSpPr>
        <p:grpSpPr>
          <a:xfrm>
            <a:off x="-406400" y="5788511"/>
            <a:ext cx="3759200" cy="1069489"/>
            <a:chOff x="-406400" y="5788511"/>
            <a:chExt cx="3759200" cy="1069489"/>
          </a:xfrm>
        </p:grpSpPr>
        <p:sp>
          <p:nvSpPr>
            <p:cNvPr id="13" name="Text Placeholder 5">
              <a:extLst>
                <a:ext uri="{FF2B5EF4-FFF2-40B4-BE49-F238E27FC236}">
                  <a16:creationId xmlns:a16="http://schemas.microsoft.com/office/drawing/2014/main" id="{CCBFEC9B-93B0-48DB-A660-44B0BA77CE76}"/>
                </a:ext>
              </a:extLst>
            </p:cNvPr>
            <p:cNvSpPr txBox="1">
              <a:spLocks/>
            </p:cNvSpPr>
            <p:nvPr/>
          </p:nvSpPr>
          <p:spPr>
            <a:xfrm>
              <a:off x="-406400" y="5791200"/>
              <a:ext cx="3759200" cy="1066800"/>
            </a:xfrm>
            <a:prstGeom prst="parallelogram">
              <a:avLst/>
            </a:prstGeom>
            <a:solidFill>
              <a:schemeClr val="tx1"/>
            </a:solidFill>
            <a:effectLst>
              <a:outerShdw blurRad="152400" dir="2700000" algn="tl" rotWithShape="0">
                <a:srgbClr val="000000">
                  <a:alpha val="70000"/>
                </a:srgbClr>
              </a:outerShdw>
            </a:effectLst>
          </p:spPr>
          <p:txBody>
            <a:bodyPr/>
            <a:lstStyle>
              <a:lvl1pPr marL="0" indent="0" algn="l" rtl="0" fontAlgn="base">
                <a:spcBef>
                  <a:spcPts val="600"/>
                </a:spcBef>
                <a:spcAft>
                  <a:spcPct val="0"/>
                </a:spcAft>
                <a:buClr>
                  <a:srgbClr val="CE1126"/>
                </a:buClr>
                <a:buSzPct val="80000"/>
                <a:buFont typeface="Arial"/>
                <a:buNone/>
                <a:defRPr sz="2000" b="0" i="0">
                  <a:solidFill>
                    <a:srgbClr val="7A6E67"/>
                  </a:solidFill>
                  <a:latin typeface="Univers 55"/>
                  <a:ea typeface="+mn-ea"/>
                  <a:cs typeface="Univers 55"/>
                </a:defRPr>
              </a:lvl1pPr>
              <a:lvl2pPr marL="457200" indent="-228600" algn="l" rtl="0" fontAlgn="base">
                <a:spcBef>
                  <a:spcPts val="600"/>
                </a:spcBef>
                <a:spcAft>
                  <a:spcPct val="0"/>
                </a:spcAft>
                <a:buClr>
                  <a:srgbClr val="CE1126"/>
                </a:buClr>
                <a:buSzPct val="80000"/>
                <a:buFont typeface="Times" charset="0"/>
                <a:buChar char="•"/>
                <a:defRPr sz="1800" b="0" i="0">
                  <a:solidFill>
                    <a:srgbClr val="7A6E67"/>
                  </a:solidFill>
                  <a:latin typeface="Univers 55"/>
                  <a:ea typeface="Geneva" charset="-128"/>
                  <a:cs typeface="Univers 55"/>
                </a:defRPr>
              </a:lvl2pPr>
              <a:lvl3pPr marL="685800" indent="-228600" algn="l" rtl="0" fontAlgn="base">
                <a:spcBef>
                  <a:spcPts val="600"/>
                </a:spcBef>
                <a:spcAft>
                  <a:spcPct val="0"/>
                </a:spcAft>
                <a:buClr>
                  <a:srgbClr val="CE1126"/>
                </a:buClr>
                <a:buSzPct val="80000"/>
                <a:buFont typeface="Lucida Grande"/>
                <a:buChar char="–"/>
                <a:defRPr sz="1800" b="0" i="0">
                  <a:solidFill>
                    <a:srgbClr val="7A6E67"/>
                  </a:solidFill>
                  <a:latin typeface="Univers 55"/>
                  <a:ea typeface="Geneva" charset="-128"/>
                  <a:cs typeface="Univers 55"/>
                </a:defRPr>
              </a:lvl3pPr>
              <a:lvl4pPr marL="914400" indent="-228600" algn="l" rtl="0" fontAlgn="base">
                <a:spcBef>
                  <a:spcPts val="600"/>
                </a:spcBef>
                <a:spcAft>
                  <a:spcPct val="0"/>
                </a:spcAft>
                <a:buClr>
                  <a:srgbClr val="CE1126"/>
                </a:buClr>
                <a:buSzPct val="80000"/>
                <a:buFont typeface="Lucida Grande"/>
                <a:buChar char="–"/>
                <a:defRPr sz="1800" b="0" i="0">
                  <a:solidFill>
                    <a:srgbClr val="7A6E67"/>
                  </a:solidFill>
                  <a:latin typeface="Univers 55"/>
                  <a:ea typeface="Geneva" charset="-128"/>
                  <a:cs typeface="Univers 55"/>
                </a:defRPr>
              </a:lvl4pPr>
              <a:lvl5pPr marL="914400" indent="-228600" algn="l" rtl="0" fontAlgn="base">
                <a:spcBef>
                  <a:spcPts val="600"/>
                </a:spcBef>
                <a:spcAft>
                  <a:spcPct val="0"/>
                </a:spcAft>
                <a:buClr>
                  <a:srgbClr val="CE1126"/>
                </a:buClr>
                <a:buSzPct val="80000"/>
                <a:buFont typeface="Lucida Grande"/>
                <a:buChar char="–"/>
                <a:defRPr sz="1200" b="0" i="0">
                  <a:solidFill>
                    <a:srgbClr val="7A6E67"/>
                  </a:solidFill>
                  <a:latin typeface="Univers 55"/>
                  <a:ea typeface="Geneva" charset="-128"/>
                  <a:cs typeface="Univers 55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CE1126"/>
                </a:buClr>
                <a:buSzPct val="80000"/>
                <a:buFont typeface="Times" charset="0"/>
                <a:buChar char="•"/>
                <a:defRPr sz="2600">
                  <a:solidFill>
                    <a:srgbClr val="7A6E67"/>
                  </a:solidFill>
                  <a:latin typeface="+mn-lt"/>
                  <a:ea typeface="Geneva" charset="-128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CE1126"/>
                </a:buClr>
                <a:buSzPct val="80000"/>
                <a:buFont typeface="Times" charset="0"/>
                <a:buChar char="•"/>
                <a:defRPr sz="2600">
                  <a:solidFill>
                    <a:srgbClr val="7A6E67"/>
                  </a:solidFill>
                  <a:latin typeface="+mn-lt"/>
                  <a:ea typeface="Geneva" charset="-128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CE1126"/>
                </a:buClr>
                <a:buSzPct val="80000"/>
                <a:buFont typeface="Times" charset="0"/>
                <a:buChar char="•"/>
                <a:defRPr sz="2600">
                  <a:solidFill>
                    <a:srgbClr val="7A6E67"/>
                  </a:solidFill>
                  <a:latin typeface="+mn-lt"/>
                  <a:ea typeface="Geneva" charset="-128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CE1126"/>
                </a:buClr>
                <a:buSzPct val="80000"/>
                <a:buFont typeface="Times" charset="0"/>
                <a:buChar char="•"/>
                <a:defRPr sz="2600">
                  <a:solidFill>
                    <a:srgbClr val="7A6E67"/>
                  </a:solidFill>
                  <a:latin typeface="+mn-lt"/>
                  <a:ea typeface="Geneva" charset="-128"/>
                </a:defRPr>
              </a:lvl9pPr>
            </a:lstStyle>
            <a:p>
              <a:r>
                <a:rPr lang="en-US" sz="2000"/>
                <a:t> </a:t>
              </a:r>
              <a:endParaRPr lang="en-US" sz="2000" dirty="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BCDC0CC-0BF7-4271-8DC7-0731E24FF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3032" y="5788511"/>
              <a:ext cx="3153473" cy="101114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CCBFEC9B-93B0-48DB-A660-44B0BA77CE76}"/>
              </a:ext>
            </a:extLst>
          </p:cNvPr>
          <p:cNvSpPr txBox="1">
            <a:spLocks/>
          </p:cNvSpPr>
          <p:nvPr userDrawn="1"/>
        </p:nvSpPr>
        <p:spPr>
          <a:xfrm>
            <a:off x="11616830" y="0"/>
            <a:ext cx="685801" cy="563620"/>
          </a:xfrm>
          <a:prstGeom prst="parallelogram">
            <a:avLst>
              <a:gd name="adj" fmla="val 15439"/>
            </a:avLst>
          </a:prstGeom>
          <a:solidFill>
            <a:schemeClr val="tx1"/>
          </a:solidFill>
          <a:effectLst>
            <a:outerShdw blurRad="152400" dir="2700000" algn="tl" rotWithShape="0">
              <a:srgbClr val="000000">
                <a:alpha val="70000"/>
              </a:srgbClr>
            </a:outerShdw>
          </a:effectLst>
        </p:spPr>
        <p:txBody>
          <a:bodyPr/>
          <a:lstStyle>
            <a:lvl1pPr marL="0" indent="0" algn="l" rtl="0" fontAlgn="base">
              <a:spcBef>
                <a:spcPts val="6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Arial"/>
              <a:buNone/>
              <a:defRPr sz="2000" b="0" i="0">
                <a:solidFill>
                  <a:srgbClr val="7A6E67"/>
                </a:solidFill>
                <a:latin typeface="Univers 55"/>
                <a:ea typeface="+mn-ea"/>
                <a:cs typeface="Univers 55"/>
              </a:defRPr>
            </a:lvl1pPr>
            <a:lvl2pPr marL="457200" indent="-228600" algn="l" rtl="0" fontAlgn="base">
              <a:spcBef>
                <a:spcPts val="6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1800" b="0" i="0">
                <a:solidFill>
                  <a:srgbClr val="7A6E67"/>
                </a:solidFill>
                <a:latin typeface="Univers 55"/>
                <a:ea typeface="Geneva" charset="-128"/>
                <a:cs typeface="Univers 55"/>
              </a:defRPr>
            </a:lvl2pPr>
            <a:lvl3pPr marL="685800" indent="-228600" algn="l" rtl="0" fontAlgn="base">
              <a:spcBef>
                <a:spcPts val="6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Lucida Grande"/>
              <a:buChar char="–"/>
              <a:defRPr sz="1800" b="0" i="0">
                <a:solidFill>
                  <a:srgbClr val="7A6E67"/>
                </a:solidFill>
                <a:latin typeface="Univers 55"/>
                <a:ea typeface="Geneva" charset="-128"/>
                <a:cs typeface="Univers 55"/>
              </a:defRPr>
            </a:lvl3pPr>
            <a:lvl4pPr marL="914400" indent="-228600" algn="l" rtl="0" fontAlgn="base">
              <a:spcBef>
                <a:spcPts val="6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Lucida Grande"/>
              <a:buChar char="–"/>
              <a:defRPr sz="1800" b="0" i="0">
                <a:solidFill>
                  <a:srgbClr val="7A6E67"/>
                </a:solidFill>
                <a:latin typeface="Univers 55"/>
                <a:ea typeface="Geneva" charset="-128"/>
                <a:cs typeface="Univers 55"/>
              </a:defRPr>
            </a:lvl4pPr>
            <a:lvl5pPr marL="914400" indent="-228600" algn="l" rtl="0" fontAlgn="base">
              <a:spcBef>
                <a:spcPts val="6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Lucida Grande"/>
              <a:buChar char="–"/>
              <a:defRPr sz="1200" b="0" i="0">
                <a:solidFill>
                  <a:srgbClr val="7A6E67"/>
                </a:solidFill>
                <a:latin typeface="Univers 55"/>
                <a:ea typeface="Geneva" charset="-128"/>
                <a:cs typeface="Univers 55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2600">
                <a:solidFill>
                  <a:srgbClr val="7A6E67"/>
                </a:solidFill>
                <a:latin typeface="+mn-lt"/>
                <a:ea typeface="Geneva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2600">
                <a:solidFill>
                  <a:srgbClr val="7A6E67"/>
                </a:solidFill>
                <a:latin typeface="+mn-lt"/>
                <a:ea typeface="Geneva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2600">
                <a:solidFill>
                  <a:srgbClr val="7A6E67"/>
                </a:solidFill>
                <a:latin typeface="+mn-lt"/>
                <a:ea typeface="Geneva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2600">
                <a:solidFill>
                  <a:srgbClr val="7A6E67"/>
                </a:solidFill>
                <a:latin typeface="+mn-lt"/>
                <a:ea typeface="Geneva" charset="-128"/>
              </a:defRPr>
            </a:lvl9pPr>
          </a:lstStyle>
          <a:p>
            <a:r>
              <a:rPr lang="en-US" sz="2000"/>
              <a:t> </a:t>
            </a:r>
            <a:endParaRPr lang="en-US" sz="2000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11627557" y="56799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72C9994-D2BD-4D2E-BCE4-F0308E0F06A7}" type="slidenum">
              <a:rPr lang="en-US" b="1" smtClean="0">
                <a:solidFill>
                  <a:schemeClr val="bg1"/>
                </a:solidFill>
                <a:latin typeface="+mn-lt"/>
              </a:rPr>
              <a:pPr algn="ctr"/>
              <a:t>‹#›</a:t>
            </a:fld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51" r:id="rId4"/>
    <p:sldLayoutId id="214748366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62" r:id="rId12"/>
  </p:sldLayoutIdLst>
  <p:hf hd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cap="all" spc="-100">
          <a:solidFill>
            <a:srgbClr val="CE1126"/>
          </a:solidFill>
          <a:latin typeface="Arial"/>
          <a:ea typeface="+mj-ea"/>
          <a:cs typeface="Arial"/>
        </a:defRPr>
      </a:lvl1pPr>
      <a:lvl2pPr algn="l" rtl="0" fontAlgn="base">
        <a:spcBef>
          <a:spcPct val="0"/>
        </a:spcBef>
        <a:spcAft>
          <a:spcPct val="0"/>
        </a:spcAft>
        <a:defRPr sz="3500">
          <a:solidFill>
            <a:srgbClr val="CE1126"/>
          </a:solidFill>
          <a:latin typeface="Univers 67 CondensedBold" charset="0"/>
        </a:defRPr>
      </a:lvl2pPr>
      <a:lvl3pPr algn="l" rtl="0" fontAlgn="base">
        <a:spcBef>
          <a:spcPct val="0"/>
        </a:spcBef>
        <a:spcAft>
          <a:spcPct val="0"/>
        </a:spcAft>
        <a:defRPr sz="3500">
          <a:solidFill>
            <a:srgbClr val="CE1126"/>
          </a:solidFill>
          <a:latin typeface="Univers 67 CondensedBold" charset="0"/>
        </a:defRPr>
      </a:lvl3pPr>
      <a:lvl4pPr algn="l" rtl="0" fontAlgn="base">
        <a:spcBef>
          <a:spcPct val="0"/>
        </a:spcBef>
        <a:spcAft>
          <a:spcPct val="0"/>
        </a:spcAft>
        <a:defRPr sz="3500">
          <a:solidFill>
            <a:srgbClr val="CE1126"/>
          </a:solidFill>
          <a:latin typeface="Univers 67 CondensedBold" charset="0"/>
        </a:defRPr>
      </a:lvl4pPr>
      <a:lvl5pPr algn="l" rtl="0" fontAlgn="base">
        <a:spcBef>
          <a:spcPct val="0"/>
        </a:spcBef>
        <a:spcAft>
          <a:spcPct val="0"/>
        </a:spcAft>
        <a:defRPr sz="3500">
          <a:solidFill>
            <a:srgbClr val="CE1126"/>
          </a:solidFill>
          <a:latin typeface="Univers 67 CondensedBol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500">
          <a:solidFill>
            <a:srgbClr val="CE1126"/>
          </a:solidFill>
          <a:latin typeface="Univers 67 CondensedBol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500">
          <a:solidFill>
            <a:srgbClr val="CE1126"/>
          </a:solidFill>
          <a:latin typeface="Univers 67 CondensedBol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500">
          <a:solidFill>
            <a:srgbClr val="CE1126"/>
          </a:solidFill>
          <a:latin typeface="Univers 67 CondensedBol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500">
          <a:solidFill>
            <a:srgbClr val="CE1126"/>
          </a:solidFill>
          <a:latin typeface="Univers 67 CondensedBold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800"/>
        </a:spcBef>
        <a:spcAft>
          <a:spcPct val="0"/>
        </a:spcAft>
        <a:buClr>
          <a:srgbClr val="CE1126"/>
        </a:buClr>
        <a:buSzPct val="80000"/>
        <a:buFont typeface="Times" charset="0"/>
        <a:buChar char="•"/>
        <a:defRPr sz="2000" b="0" i="0" kern="1200" spc="-50">
          <a:solidFill>
            <a:srgbClr val="7A6E67"/>
          </a:solidFill>
          <a:latin typeface="Univers 55"/>
          <a:ea typeface="+mn-ea"/>
          <a:cs typeface="Univers 55"/>
        </a:defRPr>
      </a:lvl1pPr>
      <a:lvl2pPr marL="457200" indent="-228600" algn="l" rtl="0" fontAlgn="base">
        <a:lnSpc>
          <a:spcPct val="90000"/>
        </a:lnSpc>
        <a:spcBef>
          <a:spcPts val="1800"/>
        </a:spcBef>
        <a:spcAft>
          <a:spcPct val="0"/>
        </a:spcAft>
        <a:buClr>
          <a:srgbClr val="CE1126"/>
        </a:buClr>
        <a:buSzPct val="80000"/>
        <a:buFont typeface="Times" charset="0"/>
        <a:buChar char="•"/>
        <a:defRPr sz="1600" b="0" i="0" kern="1200" spc="0">
          <a:solidFill>
            <a:srgbClr val="7A6E67"/>
          </a:solidFill>
          <a:latin typeface="Univers 55"/>
          <a:ea typeface="Geneva" charset="-128"/>
          <a:cs typeface="Univers 55"/>
        </a:defRPr>
      </a:lvl2pPr>
      <a:lvl3pPr marL="685800" indent="-228600" algn="l" rtl="0" fontAlgn="base">
        <a:lnSpc>
          <a:spcPct val="90000"/>
        </a:lnSpc>
        <a:spcBef>
          <a:spcPts val="1800"/>
        </a:spcBef>
        <a:spcAft>
          <a:spcPct val="0"/>
        </a:spcAft>
        <a:buClr>
          <a:srgbClr val="CE1126"/>
        </a:buClr>
        <a:buSzPct val="80000"/>
        <a:buFont typeface="Lucida Grande"/>
        <a:buChar char="–"/>
        <a:defRPr sz="1600" b="0" i="0" kern="1200" spc="0">
          <a:solidFill>
            <a:srgbClr val="7A6E67"/>
          </a:solidFill>
          <a:latin typeface="Univers 55"/>
          <a:ea typeface="Geneva" charset="-128"/>
          <a:cs typeface="Univers 55"/>
        </a:defRPr>
      </a:lvl3pPr>
      <a:lvl4pPr marL="914400" indent="-228600" algn="l" rtl="0" fontAlgn="base">
        <a:lnSpc>
          <a:spcPct val="90000"/>
        </a:lnSpc>
        <a:spcBef>
          <a:spcPts val="1800"/>
        </a:spcBef>
        <a:spcAft>
          <a:spcPct val="0"/>
        </a:spcAft>
        <a:buClr>
          <a:srgbClr val="CE1126"/>
        </a:buClr>
        <a:buSzPct val="80000"/>
        <a:buFont typeface="Lucida Grande"/>
        <a:buChar char="–"/>
        <a:defRPr sz="1600" b="0" i="0" kern="1200" spc="0">
          <a:solidFill>
            <a:srgbClr val="7A6E67"/>
          </a:solidFill>
          <a:latin typeface="Univers 55"/>
          <a:ea typeface="Geneva" charset="-128"/>
          <a:cs typeface="Univers 55"/>
        </a:defRPr>
      </a:lvl4pPr>
      <a:lvl5pPr marL="914400" indent="-228600" algn="l" rtl="0" fontAlgn="base">
        <a:lnSpc>
          <a:spcPct val="90000"/>
        </a:lnSpc>
        <a:spcBef>
          <a:spcPts val="1800"/>
        </a:spcBef>
        <a:spcAft>
          <a:spcPct val="0"/>
        </a:spcAft>
        <a:buClr>
          <a:srgbClr val="CE1126"/>
        </a:buClr>
        <a:buSzPct val="80000"/>
        <a:buFont typeface="Lucida Grande"/>
        <a:buChar char="–"/>
        <a:defRPr sz="1200" b="0" i="0" kern="1200" spc="0">
          <a:solidFill>
            <a:srgbClr val="7A6E67"/>
          </a:solidFill>
          <a:latin typeface="Univers 55"/>
          <a:ea typeface="Geneva" charset="-128"/>
          <a:cs typeface="Univers 55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CE1126"/>
        </a:buClr>
        <a:buSzPct val="80000"/>
        <a:buFont typeface="Times" charset="0"/>
        <a:buChar char="•"/>
        <a:defRPr sz="2600">
          <a:solidFill>
            <a:srgbClr val="7A6E67"/>
          </a:solidFill>
          <a:latin typeface="+mn-lt"/>
          <a:ea typeface="Geneva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CE1126"/>
        </a:buClr>
        <a:buSzPct val="80000"/>
        <a:buFont typeface="Times" charset="0"/>
        <a:buChar char="•"/>
        <a:defRPr sz="2600">
          <a:solidFill>
            <a:srgbClr val="7A6E67"/>
          </a:solidFill>
          <a:latin typeface="+mn-lt"/>
          <a:ea typeface="Geneva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CE1126"/>
        </a:buClr>
        <a:buSzPct val="80000"/>
        <a:buFont typeface="Times" charset="0"/>
        <a:buChar char="•"/>
        <a:defRPr sz="2600">
          <a:solidFill>
            <a:srgbClr val="7A6E67"/>
          </a:solidFill>
          <a:latin typeface="+mn-lt"/>
          <a:ea typeface="Geneva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CE1126"/>
        </a:buClr>
        <a:buSzPct val="80000"/>
        <a:buFont typeface="Times" charset="0"/>
        <a:buChar char="•"/>
        <a:defRPr sz="2600">
          <a:solidFill>
            <a:srgbClr val="7A6E67"/>
          </a:solidFill>
          <a:latin typeface="+mn-lt"/>
          <a:ea typeface="Geneva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image" Target="../media/image2.png"/><Relationship Id="rId9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9450" y="0"/>
            <a:ext cx="5162550" cy="2209800"/>
          </a:xfrm>
          <a:prstGeom prst="rect">
            <a:avLst/>
          </a:prstGeom>
        </p:spPr>
      </p:pic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967015" y="3238500"/>
            <a:ext cx="10363200" cy="1143000"/>
          </a:xfrm>
        </p:spPr>
        <p:txBody>
          <a:bodyPr/>
          <a:lstStyle/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Impacts of soils input data On Maize BIOMASS AND YIELD Simulations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idx="1"/>
          </p:nvPr>
        </p:nvSpPr>
        <p:spPr>
          <a:xfrm>
            <a:off x="977901" y="4495800"/>
            <a:ext cx="10363200" cy="495300"/>
          </a:xfrm>
        </p:spPr>
        <p:txBody>
          <a:bodyPr/>
          <a:lstStyle/>
          <a:p>
            <a:r>
              <a:rPr lang="en-US" dirty="0"/>
              <a:t>Meyer Bohn</a:t>
            </a:r>
          </a:p>
        </p:txBody>
      </p:sp>
      <p:sp>
        <p:nvSpPr>
          <p:cNvPr id="7" name="Subtitle 3"/>
          <p:cNvSpPr txBox="1">
            <a:spLocks/>
          </p:cNvSpPr>
          <p:nvPr/>
        </p:nvSpPr>
        <p:spPr bwMode="auto">
          <a:xfrm>
            <a:off x="7543800" y="5634567"/>
            <a:ext cx="5257800" cy="347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indent="0" algn="l" rtl="0" fontAlgn="base">
              <a:lnSpc>
                <a:spcPct val="80000"/>
              </a:lnSpc>
              <a:spcBef>
                <a:spcPts val="18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None/>
              <a:defRPr sz="2600" b="1" i="0" kern="1200" cap="all" spc="-50">
                <a:solidFill>
                  <a:schemeClr val="bg2"/>
                </a:solidFill>
                <a:latin typeface="Arial"/>
                <a:ea typeface="+mn-ea"/>
                <a:cs typeface="Arial"/>
              </a:defRPr>
            </a:lvl1pPr>
            <a:lvl2pPr marL="457200" indent="0" algn="l" rtl="0" fontAlgn="base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None/>
              <a:defRPr sz="1800" b="0" i="0" kern="1200" spc="0">
                <a:solidFill>
                  <a:srgbClr val="7A6E67"/>
                </a:solidFill>
                <a:latin typeface="Univers 55"/>
                <a:ea typeface="Geneva" charset="-128"/>
                <a:cs typeface="Univers 55"/>
              </a:defRPr>
            </a:lvl2pPr>
            <a:lvl3pPr marL="914400" indent="0" algn="l" rtl="0" fontAlgn="base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Lucida Grande"/>
              <a:buNone/>
              <a:defRPr sz="1600" b="0" i="0" kern="1200" spc="0">
                <a:solidFill>
                  <a:srgbClr val="7A6E67"/>
                </a:solidFill>
                <a:latin typeface="Univers 55"/>
                <a:ea typeface="Geneva" charset="-128"/>
                <a:cs typeface="Univers 55"/>
              </a:defRPr>
            </a:lvl3pPr>
            <a:lvl4pPr marL="1371600" indent="0" algn="l" rtl="0" fontAlgn="base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Lucida Grande"/>
              <a:buNone/>
              <a:defRPr sz="1400" b="0" i="0" kern="1200" spc="0">
                <a:solidFill>
                  <a:srgbClr val="7A6E67"/>
                </a:solidFill>
                <a:latin typeface="Univers 55"/>
                <a:ea typeface="Geneva" charset="-128"/>
                <a:cs typeface="Univers 55"/>
              </a:defRPr>
            </a:lvl4pPr>
            <a:lvl5pPr marL="1828800" indent="0" algn="l" rtl="0" fontAlgn="base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Lucida Grande"/>
              <a:buNone/>
              <a:defRPr sz="1400" b="0" i="0" kern="1200" spc="0">
                <a:solidFill>
                  <a:srgbClr val="7A6E67"/>
                </a:solidFill>
                <a:latin typeface="Univers 55"/>
                <a:ea typeface="Geneva" charset="-128"/>
                <a:cs typeface="Univers 55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None/>
              <a:defRPr sz="1400">
                <a:solidFill>
                  <a:srgbClr val="7A6E67"/>
                </a:solidFill>
                <a:latin typeface="+mn-lt"/>
                <a:ea typeface="Geneva" charset="-128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None/>
              <a:defRPr sz="1400">
                <a:solidFill>
                  <a:srgbClr val="7A6E67"/>
                </a:solidFill>
                <a:latin typeface="+mn-lt"/>
                <a:ea typeface="Geneva" charset="-128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None/>
              <a:defRPr sz="1400">
                <a:solidFill>
                  <a:srgbClr val="7A6E67"/>
                </a:solidFill>
                <a:latin typeface="+mn-lt"/>
                <a:ea typeface="Geneva" charset="-128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None/>
              <a:defRPr sz="1400">
                <a:solidFill>
                  <a:srgbClr val="7A6E67"/>
                </a:solidFill>
                <a:latin typeface="+mn-lt"/>
                <a:ea typeface="Geneva" charset="-128"/>
              </a:defRPr>
            </a:lvl9pPr>
          </a:lstStyle>
          <a:p>
            <a:pPr eaLnBrk="1" hangingPunct="1"/>
            <a:r>
              <a:rPr lang="en-US" sz="2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January, 11 2022</a:t>
            </a:r>
          </a:p>
          <a:p>
            <a:pPr eaLnBrk="1" hangingPunct="1"/>
            <a:r>
              <a:rPr lang="en-US" sz="2000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DataFEWSIOn</a:t>
            </a:r>
            <a:r>
              <a:rPr lang="en-US" sz="2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symposium 2022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3" t="4446" r="6863" b="58889"/>
          <a:stretch/>
        </p:blipFill>
        <p:spPr>
          <a:xfrm>
            <a:off x="0" y="381000"/>
            <a:ext cx="5903686" cy="2514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3" t="4446" r="6863" b="58889"/>
          <a:stretch/>
        </p:blipFill>
        <p:spPr>
          <a:xfrm>
            <a:off x="5903686" y="381000"/>
            <a:ext cx="6306457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411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2018 Growing season</a:t>
            </a:r>
          </a:p>
          <a:p>
            <a:r>
              <a:rPr lang="en-US" dirty="0"/>
              <a:t>6 unique soil map units – 12 synthetic soil profiles</a:t>
            </a:r>
          </a:p>
          <a:p>
            <a:r>
              <a:rPr lang="en-US" dirty="0"/>
              <a:t>Treatments</a:t>
            </a:r>
          </a:p>
          <a:p>
            <a:pPr lvl="1"/>
            <a:r>
              <a:rPr lang="en-US" dirty="0"/>
              <a:t>Default APSIM selection – Clarion (Field)</a:t>
            </a:r>
          </a:p>
          <a:p>
            <a:pPr lvl="1"/>
            <a:r>
              <a:rPr lang="en-US" dirty="0"/>
              <a:t>Dominant component (SMU)</a:t>
            </a:r>
          </a:p>
          <a:p>
            <a:pPr lvl="1"/>
            <a:r>
              <a:rPr lang="en-US" dirty="0"/>
              <a:t>Minor component (SMU)</a:t>
            </a:r>
          </a:p>
          <a:p>
            <a:pPr lvl="1"/>
            <a:r>
              <a:rPr lang="en-US" dirty="0"/>
              <a:t>Component Weighted (SMU)</a:t>
            </a:r>
          </a:p>
          <a:p>
            <a:pPr lvl="1"/>
            <a:r>
              <a:rPr lang="en-US" dirty="0"/>
              <a:t>Spatially weighted mean of dominant component (Field)</a:t>
            </a:r>
          </a:p>
          <a:p>
            <a:pPr lvl="1"/>
            <a:r>
              <a:rPr lang="en-US" dirty="0"/>
              <a:t>Spatially weighted and component weighted mean (Field)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SABR Farm </a:t>
            </a:r>
            <a:r>
              <a:rPr lang="en-US" dirty="0" err="1"/>
              <a:t>ssURGO</a:t>
            </a:r>
            <a:r>
              <a:rPr lang="en-US" dirty="0"/>
              <a:t> </a:t>
            </a:r>
            <a:r>
              <a:rPr lang="en-US" dirty="0" err="1"/>
              <a:t>EXperiment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" t="3774" r="2372" b="20755"/>
          <a:stretch/>
        </p:blipFill>
        <p:spPr>
          <a:xfrm>
            <a:off x="5892800" y="1295400"/>
            <a:ext cx="6099811" cy="3753729"/>
          </a:xfrm>
        </p:spPr>
      </p:pic>
      <p:sp>
        <p:nvSpPr>
          <p:cNvPr id="6" name="TextBox 5"/>
          <p:cNvSpPr txBox="1"/>
          <p:nvPr/>
        </p:nvSpPr>
        <p:spPr>
          <a:xfrm>
            <a:off x="7315200" y="4959987"/>
            <a:ext cx="47770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A6E67"/>
                </a:solidFill>
              </a:rPr>
              <a:t>(Soil Survey Staff, Soil Survey Geographic (SSURGO) fy2018</a:t>
            </a:r>
          </a:p>
        </p:txBody>
      </p:sp>
    </p:spTree>
    <p:extLst>
      <p:ext uri="{BB962C8B-B14F-4D97-AF65-F5344CB8AC3E}">
        <p14:creationId xmlns:p14="http://schemas.microsoft.com/office/powerpoint/2010/main" val="548703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-21771"/>
            <a:ext cx="10972800" cy="990600"/>
          </a:xfrm>
        </p:spPr>
        <p:txBody>
          <a:bodyPr/>
          <a:lstStyle/>
          <a:p>
            <a:r>
              <a:rPr lang="en-US" dirty="0"/>
              <a:t>Distributions of Soil Input Variables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43000"/>
            <a:ext cx="9526329" cy="42868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0" y="5715000"/>
            <a:ext cx="5486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7A6E67"/>
                </a:solidFill>
              </a:rPr>
              <a:t>Graphics courtesy AQP; R stat software (Beaudette et al., 2013; R Core Team, 2020)</a:t>
            </a:r>
          </a:p>
        </p:txBody>
      </p:sp>
    </p:spTree>
    <p:extLst>
      <p:ext uri="{BB962C8B-B14F-4D97-AF65-F5344CB8AC3E}">
        <p14:creationId xmlns:p14="http://schemas.microsoft.com/office/powerpoint/2010/main" val="22863822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509" y="761997"/>
            <a:ext cx="6096000" cy="5089769"/>
          </a:xfrm>
          <a:ln>
            <a:solidFill>
              <a:srgbClr val="000000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-261257"/>
            <a:ext cx="10972800" cy="990600"/>
          </a:xfrm>
        </p:spPr>
        <p:txBody>
          <a:bodyPr/>
          <a:lstStyle/>
          <a:p>
            <a:r>
              <a:rPr lang="en-US" cap="none" dirty="0"/>
              <a:t>SSURGO treatment impact on maize simulations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1998"/>
            <a:ext cx="6096000" cy="5089769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4495800" y="3912774"/>
            <a:ext cx="1752600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Min: 184</a:t>
            </a:r>
          </a:p>
          <a:p>
            <a:r>
              <a:rPr lang="en-US" dirty="0"/>
              <a:t>Max: 248</a:t>
            </a:r>
          </a:p>
          <a:p>
            <a:r>
              <a:rPr lang="en-US" dirty="0"/>
              <a:t>Mean: 219</a:t>
            </a:r>
          </a:p>
          <a:p>
            <a:r>
              <a:rPr lang="en-US" dirty="0"/>
              <a:t>SD: 18.9</a:t>
            </a:r>
          </a:p>
          <a:p>
            <a:r>
              <a:rPr lang="en-US" dirty="0"/>
              <a:t>Range: 64.1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557309" y="3945428"/>
            <a:ext cx="1752600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Min: 2100</a:t>
            </a:r>
          </a:p>
          <a:p>
            <a:r>
              <a:rPr lang="en-US" dirty="0"/>
              <a:t>Max: 2577</a:t>
            </a:r>
          </a:p>
          <a:p>
            <a:r>
              <a:rPr lang="en-US" dirty="0"/>
              <a:t>Mean: 2330</a:t>
            </a:r>
          </a:p>
          <a:p>
            <a:r>
              <a:rPr lang="en-US" dirty="0"/>
              <a:t>SD: 119.2</a:t>
            </a:r>
          </a:p>
          <a:p>
            <a:r>
              <a:rPr lang="en-US" dirty="0"/>
              <a:t>Range: 477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21284" y="5808224"/>
            <a:ext cx="5486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7A6E67"/>
                </a:solidFill>
              </a:rPr>
              <a:t>Graphics generated ggplot2; R stat software (Wickham, 2016; R Core Team, 2020)</a:t>
            </a:r>
          </a:p>
        </p:txBody>
      </p:sp>
    </p:spTree>
    <p:extLst>
      <p:ext uri="{BB962C8B-B14F-4D97-AF65-F5344CB8AC3E}">
        <p14:creationId xmlns:p14="http://schemas.microsoft.com/office/powerpoint/2010/main" val="1827222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-76200"/>
            <a:ext cx="10972800" cy="457200"/>
          </a:xfrm>
        </p:spPr>
        <p:txBody>
          <a:bodyPr/>
          <a:lstStyle/>
          <a:p>
            <a:r>
              <a:rPr lang="en-US" sz="2400" dirty="0"/>
              <a:t>Maize Simulation Spatial variability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838200"/>
            <a:ext cx="6353736" cy="4909706"/>
          </a:xfrm>
        </p:spPr>
      </p:pic>
      <p:sp>
        <p:nvSpPr>
          <p:cNvPr id="8" name="TextBox 7"/>
          <p:cNvSpPr txBox="1"/>
          <p:nvPr/>
        </p:nvSpPr>
        <p:spPr>
          <a:xfrm>
            <a:off x="3352800" y="378768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Biomass (g m</a:t>
            </a:r>
            <a:r>
              <a:rPr lang="en-US" baseline="30000" dirty="0"/>
              <a:t>-2 </a:t>
            </a:r>
            <a:r>
              <a:rPr lang="en-US" dirty="0"/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04429" y="378768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Yield (</a:t>
            </a:r>
            <a:r>
              <a:rPr lang="en-US" dirty="0" err="1"/>
              <a:t>bu</a:t>
            </a:r>
            <a:r>
              <a:rPr lang="en-US" dirty="0"/>
              <a:t> ac</a:t>
            </a:r>
            <a:r>
              <a:rPr lang="en-US" baseline="30000" dirty="0"/>
              <a:t>-1 </a:t>
            </a:r>
            <a:r>
              <a:rPr lang="en-US" dirty="0"/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1676400"/>
            <a:ext cx="3222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Dominant Component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63285" y="3962400"/>
            <a:ext cx="32221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Component weighted average</a:t>
            </a:r>
          </a:p>
        </p:txBody>
      </p:sp>
    </p:spTree>
    <p:extLst>
      <p:ext uri="{BB962C8B-B14F-4D97-AF65-F5344CB8AC3E}">
        <p14:creationId xmlns:p14="http://schemas.microsoft.com/office/powerpoint/2010/main" val="331251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17500" y="308812"/>
            <a:ext cx="10566400" cy="762000"/>
          </a:xfrm>
        </p:spPr>
        <p:txBody>
          <a:bodyPr/>
          <a:lstStyle/>
          <a:p>
            <a:r>
              <a:rPr lang="en-US" dirty="0"/>
              <a:t>Objective 2</a:t>
            </a:r>
          </a:p>
        </p:txBody>
      </p:sp>
      <p:sp>
        <p:nvSpPr>
          <p:cNvPr id="3" name="Content Placeholder 1"/>
          <p:cNvSpPr txBox="1">
            <a:spLocks/>
          </p:cNvSpPr>
          <p:nvPr/>
        </p:nvSpPr>
        <p:spPr>
          <a:xfrm>
            <a:off x="0" y="1102093"/>
            <a:ext cx="11201400" cy="914400"/>
          </a:xfrm>
          <a:prstGeom prst="rect">
            <a:avLst/>
          </a:prstGeom>
        </p:spPr>
        <p:txBody>
          <a:bodyPr/>
          <a:lstStyle>
            <a:lvl1pPr marL="228600" indent="-228600" algn="l" rtl="0" fontAlgn="base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2000" b="0" i="0" kern="1200" spc="-50">
                <a:solidFill>
                  <a:srgbClr val="7A6E67"/>
                </a:solidFill>
                <a:latin typeface="Univers 55"/>
                <a:ea typeface="+mn-ea"/>
                <a:cs typeface="Univers 55"/>
              </a:defRPr>
            </a:lvl1pPr>
            <a:lvl2pPr marL="457200" indent="-228600" algn="l" rtl="0" fontAlgn="base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1600" b="0" i="0" kern="1200" spc="0">
                <a:solidFill>
                  <a:srgbClr val="7A6E67"/>
                </a:solidFill>
                <a:latin typeface="Univers 55"/>
                <a:ea typeface="Geneva" charset="-128"/>
                <a:cs typeface="Univers 55"/>
              </a:defRPr>
            </a:lvl2pPr>
            <a:lvl3pPr marL="685800" indent="-228600" algn="l" rtl="0" fontAlgn="base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Lucida Grande"/>
              <a:buChar char="–"/>
              <a:defRPr sz="1600" b="0" i="0" kern="1200" spc="0">
                <a:solidFill>
                  <a:srgbClr val="7A6E67"/>
                </a:solidFill>
                <a:latin typeface="Univers 55"/>
                <a:ea typeface="Geneva" charset="-128"/>
                <a:cs typeface="Univers 55"/>
              </a:defRPr>
            </a:lvl3pPr>
            <a:lvl4pPr marL="914400" indent="-228600" algn="l" rtl="0" fontAlgn="base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Lucida Grande"/>
              <a:buChar char="–"/>
              <a:defRPr sz="1600" b="0" i="0" kern="1200" spc="0">
                <a:solidFill>
                  <a:srgbClr val="7A6E67"/>
                </a:solidFill>
                <a:latin typeface="Univers 55"/>
                <a:ea typeface="Geneva" charset="-128"/>
                <a:cs typeface="Univers 55"/>
              </a:defRPr>
            </a:lvl4pPr>
            <a:lvl5pPr marL="914400" indent="-228600" algn="l" rtl="0" fontAlgn="base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Lucida Grande"/>
              <a:buChar char="–"/>
              <a:defRPr sz="1200" b="0" i="0" kern="1200" spc="0">
                <a:solidFill>
                  <a:srgbClr val="7A6E67"/>
                </a:solidFill>
                <a:latin typeface="Univers 55"/>
                <a:ea typeface="Geneva" charset="-128"/>
                <a:cs typeface="Univers 55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2600">
                <a:solidFill>
                  <a:srgbClr val="7A6E67"/>
                </a:solidFill>
                <a:latin typeface="+mn-lt"/>
                <a:ea typeface="Geneva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2600">
                <a:solidFill>
                  <a:srgbClr val="7A6E67"/>
                </a:solidFill>
                <a:latin typeface="+mn-lt"/>
                <a:ea typeface="Geneva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2600">
                <a:solidFill>
                  <a:srgbClr val="7A6E67"/>
                </a:solidFill>
                <a:latin typeface="+mn-lt"/>
                <a:ea typeface="Geneva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2600">
                <a:solidFill>
                  <a:srgbClr val="7A6E67"/>
                </a:solidFill>
                <a:latin typeface="+mn-lt"/>
                <a:ea typeface="Geneva" charset="-128"/>
              </a:defRPr>
            </a:lvl9pPr>
          </a:lstStyle>
          <a:p>
            <a:pPr eaLnBrk="1" hangingPunct="1"/>
            <a:r>
              <a:rPr lang="en-US" sz="2800" b="1" dirty="0">
                <a:solidFill>
                  <a:schemeClr val="bg1"/>
                </a:solidFill>
              </a:rPr>
              <a:t>Evaluate the impact of site-specific digital soil maps as soil input data for APSIM simulations.</a:t>
            </a:r>
            <a:endParaRPr lang="en-US" sz="1800" b="1" baseline="30000" dirty="0">
              <a:solidFill>
                <a:schemeClr val="bg1"/>
              </a:solidFill>
            </a:endParaRPr>
          </a:p>
          <a:p>
            <a:pPr eaLnBrk="1" hangingPunct="1"/>
            <a:endParaRPr lang="en-US" baseline="30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676400"/>
            <a:ext cx="6801233" cy="407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3485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52400" y="1475072"/>
            <a:ext cx="5283200" cy="4038600"/>
          </a:xfrm>
        </p:spPr>
        <p:txBody>
          <a:bodyPr/>
          <a:lstStyle/>
          <a:p>
            <a:r>
              <a:rPr lang="en-US" dirty="0"/>
              <a:t>Sampled on site (density ≈ 0.38 samples ac</a:t>
            </a:r>
            <a:r>
              <a:rPr lang="en-US" baseline="30000" dirty="0"/>
              <a:t>-1</a:t>
            </a:r>
            <a:r>
              <a:rPr lang="en-US" dirty="0"/>
              <a:t> ) in 2019</a:t>
            </a:r>
          </a:p>
          <a:p>
            <a:r>
              <a:rPr lang="en-US" dirty="0"/>
              <a:t>Derived from machine learning and exhaustive environmental covariate stack</a:t>
            </a:r>
          </a:p>
          <a:p>
            <a:r>
              <a:rPr lang="en-US" dirty="0"/>
              <a:t>3-m resolution aggregated to 12-m</a:t>
            </a:r>
          </a:p>
          <a:p>
            <a:r>
              <a:rPr lang="en-US" dirty="0"/>
              <a:t>Maps for Depths:</a:t>
            </a:r>
          </a:p>
          <a:p>
            <a:pPr lvl="1"/>
            <a:r>
              <a:rPr lang="en-US" dirty="0"/>
              <a:t>0-5,5-15,15-30,30-60,60-100,100-150,150-200 cm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21958"/>
            <a:ext cx="10972800" cy="990600"/>
          </a:xfrm>
        </p:spPr>
        <p:txBody>
          <a:bodyPr/>
          <a:lstStyle/>
          <a:p>
            <a:r>
              <a:rPr lang="en-US" dirty="0"/>
              <a:t>Digital Soil Maps As inputs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67" b="47152" l="188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66" b="53333"/>
          <a:stretch/>
        </p:blipFill>
        <p:spPr>
          <a:xfrm>
            <a:off x="6506675" y="1447800"/>
            <a:ext cx="5645591" cy="41765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4" r="77320" b="27778"/>
          <a:stretch/>
        </p:blipFill>
        <p:spPr>
          <a:xfrm>
            <a:off x="5318429" y="3202730"/>
            <a:ext cx="1201882" cy="1905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6" t="42223" r="44248" b="53333"/>
          <a:stretch/>
        </p:blipFill>
        <p:spPr>
          <a:xfrm>
            <a:off x="6520311" y="5227396"/>
            <a:ext cx="2088282" cy="397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35275" y="1446998"/>
            <a:ext cx="3971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A6E67"/>
                </a:solidFill>
              </a:rPr>
              <a:t>Carbon 5-15 cm</a:t>
            </a:r>
          </a:p>
        </p:txBody>
      </p:sp>
    </p:spTree>
    <p:extLst>
      <p:ext uri="{BB962C8B-B14F-4D97-AF65-F5344CB8AC3E}">
        <p14:creationId xmlns:p14="http://schemas.microsoft.com/office/powerpoint/2010/main" val="42038565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224589" y="914400"/>
            <a:ext cx="3818823" cy="4669056"/>
          </a:xfrm>
        </p:spPr>
        <p:txBody>
          <a:bodyPr/>
          <a:lstStyle/>
          <a:p>
            <a:r>
              <a:rPr lang="en-US" dirty="0"/>
              <a:t>2030 synthetic profiles</a:t>
            </a:r>
          </a:p>
          <a:p>
            <a:r>
              <a:rPr lang="en-US" dirty="0" err="1"/>
              <a:t>AirDry</a:t>
            </a:r>
            <a:r>
              <a:rPr lang="en-US" dirty="0"/>
              <a:t>, LL15, DUL, KSAT, and SAT calculated from sand, clay, and organic matter maps with </a:t>
            </a:r>
            <a:r>
              <a:rPr lang="en-US" dirty="0" err="1"/>
              <a:t>pedotransfer</a:t>
            </a:r>
            <a:r>
              <a:rPr lang="en-US" dirty="0"/>
              <a:t> function. </a:t>
            </a:r>
          </a:p>
          <a:p>
            <a:r>
              <a:rPr lang="en-US" dirty="0"/>
              <a:t>Additional Inputs</a:t>
            </a:r>
          </a:p>
          <a:p>
            <a:pPr lvl="1"/>
            <a:r>
              <a:rPr lang="en-US" dirty="0"/>
              <a:t>Bulk density (modified)</a:t>
            </a:r>
          </a:p>
          <a:p>
            <a:pPr lvl="1"/>
            <a:r>
              <a:rPr lang="en-US" dirty="0"/>
              <a:t>Soil Carbon &amp; Organic Matter</a:t>
            </a:r>
          </a:p>
          <a:p>
            <a:pPr lvl="1"/>
            <a:r>
              <a:rPr lang="en-US" dirty="0"/>
              <a:t>Soil Carbon to Nitrogen Ratio</a:t>
            </a:r>
          </a:p>
          <a:p>
            <a:pPr lvl="1"/>
            <a:r>
              <a:rPr lang="en-US" dirty="0"/>
              <a:t>pH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-495300"/>
            <a:ext cx="10972800" cy="990600"/>
          </a:xfrm>
        </p:spPr>
        <p:txBody>
          <a:bodyPr/>
          <a:lstStyle/>
          <a:p>
            <a:r>
              <a:rPr lang="en-US" dirty="0"/>
              <a:t>Distribution of DSM Inputs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528587"/>
            <a:ext cx="6800850" cy="544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1964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-457200"/>
            <a:ext cx="10972800" cy="990600"/>
          </a:xfrm>
        </p:spPr>
        <p:txBody>
          <a:bodyPr/>
          <a:lstStyle/>
          <a:p>
            <a:r>
              <a:rPr lang="en-US" sz="2800" dirty="0"/>
              <a:t>DSM Impact on Maize Simulation over Growing Season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" y="762000"/>
            <a:ext cx="5029200" cy="5029200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762000"/>
            <a:ext cx="5029200" cy="5029200"/>
          </a:xfrm>
        </p:spPr>
      </p:pic>
      <p:sp>
        <p:nvSpPr>
          <p:cNvPr id="10" name="TextBox 9"/>
          <p:cNvSpPr txBox="1"/>
          <p:nvPr/>
        </p:nvSpPr>
        <p:spPr>
          <a:xfrm>
            <a:off x="2286802" y="4724400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Max @ 10% C.I. = 214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991600" y="4747521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Max @ 10% C.I. = 35.2</a:t>
            </a:r>
          </a:p>
        </p:txBody>
      </p:sp>
    </p:spTree>
    <p:extLst>
      <p:ext uri="{BB962C8B-B14F-4D97-AF65-F5344CB8AC3E}">
        <p14:creationId xmlns:p14="http://schemas.microsoft.com/office/powerpoint/2010/main" val="41044442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-457200"/>
            <a:ext cx="10972800" cy="990600"/>
          </a:xfrm>
        </p:spPr>
        <p:txBody>
          <a:bodyPr/>
          <a:lstStyle/>
          <a:p>
            <a:r>
              <a:rPr lang="en-US" sz="2800" dirty="0"/>
              <a:t>DSM Maize Simulation Spatial Variability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82"/>
          <a:stretch/>
        </p:blipFill>
        <p:spPr>
          <a:xfrm>
            <a:off x="304800" y="609600"/>
            <a:ext cx="7682393" cy="289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99" b="642"/>
          <a:stretch/>
        </p:blipFill>
        <p:spPr>
          <a:xfrm>
            <a:off x="3519007" y="3048000"/>
            <a:ext cx="7682393" cy="293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5946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17500" y="308812"/>
            <a:ext cx="10566400" cy="762000"/>
          </a:xfrm>
        </p:spPr>
        <p:txBody>
          <a:bodyPr/>
          <a:lstStyle/>
          <a:p>
            <a:r>
              <a:rPr lang="en-US" dirty="0"/>
              <a:t>Objective 3</a:t>
            </a:r>
          </a:p>
        </p:txBody>
      </p:sp>
      <p:sp>
        <p:nvSpPr>
          <p:cNvPr id="3" name="Content Placeholder 1"/>
          <p:cNvSpPr txBox="1">
            <a:spLocks/>
          </p:cNvSpPr>
          <p:nvPr/>
        </p:nvSpPr>
        <p:spPr>
          <a:xfrm>
            <a:off x="0" y="1102093"/>
            <a:ext cx="11201400" cy="914400"/>
          </a:xfrm>
          <a:prstGeom prst="rect">
            <a:avLst/>
          </a:prstGeom>
        </p:spPr>
        <p:txBody>
          <a:bodyPr/>
          <a:lstStyle>
            <a:lvl1pPr marL="228600" indent="-228600" algn="l" rtl="0" fontAlgn="base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2000" b="0" i="0" kern="1200" spc="-50">
                <a:solidFill>
                  <a:srgbClr val="7A6E67"/>
                </a:solidFill>
                <a:latin typeface="Univers 55"/>
                <a:ea typeface="+mn-ea"/>
                <a:cs typeface="Univers 55"/>
              </a:defRPr>
            </a:lvl1pPr>
            <a:lvl2pPr marL="457200" indent="-228600" algn="l" rtl="0" fontAlgn="base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1600" b="0" i="0" kern="1200" spc="0">
                <a:solidFill>
                  <a:srgbClr val="7A6E67"/>
                </a:solidFill>
                <a:latin typeface="Univers 55"/>
                <a:ea typeface="Geneva" charset="-128"/>
                <a:cs typeface="Univers 55"/>
              </a:defRPr>
            </a:lvl2pPr>
            <a:lvl3pPr marL="685800" indent="-228600" algn="l" rtl="0" fontAlgn="base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Lucida Grande"/>
              <a:buChar char="–"/>
              <a:defRPr sz="1600" b="0" i="0" kern="1200" spc="0">
                <a:solidFill>
                  <a:srgbClr val="7A6E67"/>
                </a:solidFill>
                <a:latin typeface="Univers 55"/>
                <a:ea typeface="Geneva" charset="-128"/>
                <a:cs typeface="Univers 55"/>
              </a:defRPr>
            </a:lvl3pPr>
            <a:lvl4pPr marL="914400" indent="-228600" algn="l" rtl="0" fontAlgn="base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Lucida Grande"/>
              <a:buChar char="–"/>
              <a:defRPr sz="1600" b="0" i="0" kern="1200" spc="0">
                <a:solidFill>
                  <a:srgbClr val="7A6E67"/>
                </a:solidFill>
                <a:latin typeface="Univers 55"/>
                <a:ea typeface="Geneva" charset="-128"/>
                <a:cs typeface="Univers 55"/>
              </a:defRPr>
            </a:lvl4pPr>
            <a:lvl5pPr marL="914400" indent="-228600" algn="l" rtl="0" fontAlgn="base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Lucida Grande"/>
              <a:buChar char="–"/>
              <a:defRPr sz="1200" b="0" i="0" kern="1200" spc="0">
                <a:solidFill>
                  <a:srgbClr val="7A6E67"/>
                </a:solidFill>
                <a:latin typeface="Univers 55"/>
                <a:ea typeface="Geneva" charset="-128"/>
                <a:cs typeface="Univers 55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2600">
                <a:solidFill>
                  <a:srgbClr val="7A6E67"/>
                </a:solidFill>
                <a:latin typeface="+mn-lt"/>
                <a:ea typeface="Geneva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2600">
                <a:solidFill>
                  <a:srgbClr val="7A6E67"/>
                </a:solidFill>
                <a:latin typeface="+mn-lt"/>
                <a:ea typeface="Geneva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2600">
                <a:solidFill>
                  <a:srgbClr val="7A6E67"/>
                </a:solidFill>
                <a:latin typeface="+mn-lt"/>
                <a:ea typeface="Geneva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2600">
                <a:solidFill>
                  <a:srgbClr val="7A6E67"/>
                </a:solidFill>
                <a:latin typeface="+mn-lt"/>
                <a:ea typeface="Geneva" charset="-128"/>
              </a:defRPr>
            </a:lvl9pPr>
          </a:lstStyle>
          <a:p>
            <a:pPr eaLnBrk="1" hangingPunct="1"/>
            <a:r>
              <a:rPr lang="en-US" sz="2800" b="1" dirty="0">
                <a:solidFill>
                  <a:schemeClr val="bg1"/>
                </a:solidFill>
              </a:rPr>
              <a:t>Compare the impact of DSM vs. SSURGO as soil input data for APSIM Maize simulations.</a:t>
            </a:r>
            <a:endParaRPr lang="en-US" sz="1800" b="1" baseline="30000" dirty="0">
              <a:solidFill>
                <a:schemeClr val="bg1"/>
              </a:solidFill>
            </a:endParaRPr>
          </a:p>
          <a:p>
            <a:pPr eaLnBrk="1" hangingPunct="1"/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45665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800" dirty="0"/>
              <a:t>Process-based agroecosystem models are necessary for:</a:t>
            </a:r>
          </a:p>
          <a:p>
            <a:pPr lvl="1"/>
            <a:r>
              <a:rPr lang="en-US" sz="2000" dirty="0"/>
              <a:t>Predicting and monitoring biogeochemical cycling</a:t>
            </a:r>
          </a:p>
          <a:p>
            <a:pPr lvl="1"/>
            <a:r>
              <a:rPr lang="en-US" sz="2000" dirty="0"/>
              <a:t>On farm management decision making</a:t>
            </a:r>
          </a:p>
          <a:p>
            <a:pPr lvl="2"/>
            <a:r>
              <a:rPr lang="en-US" sz="2000" dirty="0"/>
              <a:t>Improving production</a:t>
            </a:r>
          </a:p>
          <a:p>
            <a:pPr lvl="2"/>
            <a:r>
              <a:rPr lang="en-US" sz="2000" dirty="0"/>
              <a:t>Maintain soil quality</a:t>
            </a:r>
          </a:p>
          <a:p>
            <a:pPr lvl="2"/>
            <a:r>
              <a:rPr lang="en-US" sz="2000" dirty="0"/>
              <a:t>Minimizing environmental risk</a:t>
            </a:r>
          </a:p>
          <a:p>
            <a:pPr lvl="1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433250"/>
            <a:ext cx="4648200" cy="5252721"/>
          </a:xfrm>
        </p:spPr>
      </p:pic>
      <p:sp>
        <p:nvSpPr>
          <p:cNvPr id="8" name="Rectangle 7"/>
          <p:cNvSpPr/>
          <p:nvPr/>
        </p:nvSpPr>
        <p:spPr>
          <a:xfrm>
            <a:off x="6705600" y="5715000"/>
            <a:ext cx="38861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7A6E6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(Lehmann and </a:t>
            </a:r>
            <a:r>
              <a:rPr lang="en-US" sz="1400" dirty="0" err="1">
                <a:solidFill>
                  <a:srgbClr val="7A6E6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Kleber</a:t>
            </a:r>
            <a:r>
              <a:rPr lang="en-US" sz="1400" dirty="0">
                <a:solidFill>
                  <a:srgbClr val="7A6E6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2015)</a:t>
            </a:r>
            <a:endParaRPr lang="en-US" sz="1400" dirty="0">
              <a:solidFill>
                <a:srgbClr val="7A6E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8391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-495300"/>
            <a:ext cx="10972800" cy="990600"/>
          </a:xfrm>
        </p:spPr>
        <p:txBody>
          <a:bodyPr/>
          <a:lstStyle/>
          <a:p>
            <a:r>
              <a:rPr lang="en-US" sz="2800" dirty="0"/>
              <a:t>DSM VS SSURGO Property Distributions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09600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1474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-304800"/>
            <a:ext cx="10972800" cy="990600"/>
          </a:xfrm>
        </p:spPr>
        <p:txBody>
          <a:bodyPr/>
          <a:lstStyle/>
          <a:p>
            <a:r>
              <a:rPr lang="en-US" dirty="0"/>
              <a:t>DSM vs </a:t>
            </a:r>
            <a:r>
              <a:rPr lang="en-US" dirty="0" err="1"/>
              <a:t>ssurgo</a:t>
            </a:r>
            <a:r>
              <a:rPr lang="en-US" dirty="0"/>
              <a:t> Spatial Variability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53" b="50943"/>
          <a:stretch/>
        </p:blipFill>
        <p:spPr>
          <a:xfrm>
            <a:off x="152400" y="735531"/>
            <a:ext cx="6105388" cy="283464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11"/>
          <a:stretch/>
        </p:blipFill>
        <p:spPr>
          <a:xfrm>
            <a:off x="4419600" y="3124200"/>
            <a:ext cx="7503457" cy="28346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800" y="3516398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Avg. yield difference DSM =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-30.7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ac</a:t>
            </a:r>
            <a:r>
              <a:rPr lang="en-US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| SD = 18.9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ac</a:t>
            </a:r>
            <a:r>
              <a:rPr lang="en-US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467600" y="224347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Avg. biomass difference DSM =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-193.6 g m</a:t>
            </a:r>
            <a:r>
              <a:rPr lang="en-US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-2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| SD = 128 g m</a:t>
            </a:r>
            <a:r>
              <a:rPr lang="en-US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-2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6700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RESULTS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OBJECTIVE 1: SSURGO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0"/>
          </p:nvPr>
        </p:nvSpPr>
        <p:spPr>
          <a:xfrm>
            <a:off x="609600" y="1981200"/>
            <a:ext cx="5486400" cy="838200"/>
          </a:xfrm>
        </p:spPr>
        <p:txBody>
          <a:bodyPr/>
          <a:lstStyle/>
          <a:p>
            <a:r>
              <a:rPr lang="en-US" dirty="0"/>
              <a:t>Max yield ranged from 184-248 </a:t>
            </a:r>
            <a:r>
              <a:rPr lang="en-US" dirty="0" err="1"/>
              <a:t>bu</a:t>
            </a:r>
            <a:r>
              <a:rPr lang="en-US" dirty="0"/>
              <a:t> ac</a:t>
            </a:r>
            <a:r>
              <a:rPr lang="en-US" baseline="30000" dirty="0"/>
              <a:t>-1 </a:t>
            </a:r>
            <a:r>
              <a:rPr lang="en-US" dirty="0"/>
              <a:t> (64)</a:t>
            </a:r>
            <a:endParaRPr lang="en-US" baseline="30000" dirty="0"/>
          </a:p>
          <a:p>
            <a:r>
              <a:rPr lang="en-US" dirty="0"/>
              <a:t>Max biomass ranged from 2100-2577 g m</a:t>
            </a:r>
            <a:r>
              <a:rPr lang="en-US" baseline="30000" dirty="0"/>
              <a:t>-2</a:t>
            </a:r>
            <a:r>
              <a:rPr lang="en-US" dirty="0"/>
              <a:t> (477)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11"/>
          </p:nvPr>
        </p:nvSpPr>
        <p:spPr>
          <a:xfrm>
            <a:off x="6299200" y="1981200"/>
            <a:ext cx="5740400" cy="838200"/>
          </a:xfrm>
        </p:spPr>
        <p:txBody>
          <a:bodyPr/>
          <a:lstStyle/>
          <a:p>
            <a:r>
              <a:rPr lang="en-US" dirty="0"/>
              <a:t>Max yield ranged from 156-209 </a:t>
            </a:r>
            <a:r>
              <a:rPr lang="en-US" dirty="0" err="1"/>
              <a:t>bu</a:t>
            </a:r>
            <a:r>
              <a:rPr lang="en-US" dirty="0"/>
              <a:t> ac</a:t>
            </a:r>
            <a:r>
              <a:rPr lang="en-US" baseline="30000" dirty="0"/>
              <a:t>-1</a:t>
            </a:r>
            <a:r>
              <a:rPr lang="en-US" dirty="0"/>
              <a:t> (53)</a:t>
            </a:r>
          </a:p>
          <a:p>
            <a:r>
              <a:rPr lang="en-US" dirty="0"/>
              <a:t>Max biomass ranged from 1826 - 2262 g m</a:t>
            </a:r>
            <a:r>
              <a:rPr lang="en-US" baseline="30000" dirty="0"/>
              <a:t>-2</a:t>
            </a:r>
            <a:r>
              <a:rPr lang="en-US" dirty="0"/>
              <a:t> (436)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pPr algn="ctr"/>
            <a:r>
              <a:rPr lang="en-US" dirty="0"/>
              <a:t>OBJECTIVE 2: DSM</a:t>
            </a:r>
          </a:p>
        </p:txBody>
      </p:sp>
      <p:sp>
        <p:nvSpPr>
          <p:cNvPr id="13" name="Text Placeholder 6"/>
          <p:cNvSpPr txBox="1">
            <a:spLocks/>
          </p:cNvSpPr>
          <p:nvPr/>
        </p:nvSpPr>
        <p:spPr bwMode="auto">
          <a:xfrm>
            <a:off x="3251200" y="2828223"/>
            <a:ext cx="52832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None/>
              <a:defRPr sz="1800" b="1" i="0" kern="1200" cap="all" spc="-5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1pPr>
            <a:lvl2pPr marL="457200" indent="0" algn="l" rtl="0" fontAlgn="base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None/>
              <a:defRPr sz="2000" b="1" i="0" kern="1200" spc="0">
                <a:solidFill>
                  <a:srgbClr val="7A6E67"/>
                </a:solidFill>
                <a:latin typeface="Univers 55"/>
                <a:ea typeface="Geneva" charset="-128"/>
                <a:cs typeface="Univers 55"/>
              </a:defRPr>
            </a:lvl2pPr>
            <a:lvl3pPr marL="914400" indent="0" algn="l" rtl="0" fontAlgn="base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Lucida Grande"/>
              <a:buNone/>
              <a:defRPr sz="1800" b="1" i="0" kern="1200" spc="0">
                <a:solidFill>
                  <a:srgbClr val="7A6E67"/>
                </a:solidFill>
                <a:latin typeface="Univers 55"/>
                <a:ea typeface="Geneva" charset="-128"/>
                <a:cs typeface="Univers 55"/>
              </a:defRPr>
            </a:lvl3pPr>
            <a:lvl4pPr marL="1371600" indent="0" algn="l" rtl="0" fontAlgn="base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Lucida Grande"/>
              <a:buNone/>
              <a:defRPr sz="1600" b="1" i="0" kern="1200" spc="0">
                <a:solidFill>
                  <a:srgbClr val="7A6E67"/>
                </a:solidFill>
                <a:latin typeface="Univers 55"/>
                <a:ea typeface="Geneva" charset="-128"/>
                <a:cs typeface="Univers 55"/>
              </a:defRPr>
            </a:lvl4pPr>
            <a:lvl5pPr marL="1828800" indent="0" algn="l" rtl="0" fontAlgn="base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Lucida Grande"/>
              <a:buNone/>
              <a:defRPr sz="1600" b="1" i="0" kern="1200" spc="0">
                <a:solidFill>
                  <a:srgbClr val="7A6E67"/>
                </a:solidFill>
                <a:latin typeface="Univers 55"/>
                <a:ea typeface="Geneva" charset="-128"/>
                <a:cs typeface="Univers 55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None/>
              <a:defRPr sz="1600" b="1">
                <a:solidFill>
                  <a:srgbClr val="7A6E67"/>
                </a:solidFill>
                <a:latin typeface="+mn-lt"/>
                <a:ea typeface="Geneva" charset="-128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None/>
              <a:defRPr sz="1600" b="1">
                <a:solidFill>
                  <a:srgbClr val="7A6E67"/>
                </a:solidFill>
                <a:latin typeface="+mn-lt"/>
                <a:ea typeface="Geneva" charset="-128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None/>
              <a:defRPr sz="1600" b="1">
                <a:solidFill>
                  <a:srgbClr val="7A6E67"/>
                </a:solidFill>
                <a:latin typeface="+mn-lt"/>
                <a:ea typeface="Geneva" charset="-128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None/>
              <a:defRPr sz="1600" b="1">
                <a:solidFill>
                  <a:srgbClr val="7A6E67"/>
                </a:solidFill>
                <a:latin typeface="+mn-lt"/>
                <a:ea typeface="Geneva" charset="-128"/>
              </a:defRPr>
            </a:lvl9pPr>
          </a:lstStyle>
          <a:p>
            <a:pPr eaLnBrk="1" hangingPunct="1"/>
            <a:r>
              <a:rPr lang="en-US" dirty="0"/>
              <a:t>OBJECTIVE 3: Comparison (DSM – SSURGO) </a:t>
            </a:r>
          </a:p>
        </p:txBody>
      </p:sp>
      <p:sp>
        <p:nvSpPr>
          <p:cNvPr id="14" name="Content Placeholder 7"/>
          <p:cNvSpPr txBox="1">
            <a:spLocks/>
          </p:cNvSpPr>
          <p:nvPr/>
        </p:nvSpPr>
        <p:spPr bwMode="auto">
          <a:xfrm>
            <a:off x="1905000" y="3557705"/>
            <a:ext cx="7696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2000" b="0" i="0" kern="1200" spc="-50">
                <a:solidFill>
                  <a:srgbClr val="7A6E67"/>
                </a:solidFill>
                <a:latin typeface="Univers 55"/>
                <a:ea typeface="+mn-ea"/>
                <a:cs typeface="Univers 55"/>
              </a:defRPr>
            </a:lvl1pPr>
            <a:lvl2pPr marL="457200" indent="-228600" algn="l" rtl="0" fontAlgn="base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1600" b="0" i="0" kern="1200" spc="0">
                <a:solidFill>
                  <a:srgbClr val="7A6E67"/>
                </a:solidFill>
                <a:latin typeface="Univers 55"/>
                <a:ea typeface="Geneva" charset="-128"/>
                <a:cs typeface="Univers 55"/>
              </a:defRPr>
            </a:lvl2pPr>
            <a:lvl3pPr marL="685800" indent="-228600" algn="l" rtl="0" fontAlgn="base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Lucida Grande"/>
              <a:buChar char="–"/>
              <a:defRPr sz="1600" b="0" i="0" kern="1200" spc="0">
                <a:solidFill>
                  <a:srgbClr val="7A6E67"/>
                </a:solidFill>
                <a:latin typeface="Univers 55"/>
                <a:ea typeface="Geneva" charset="-128"/>
                <a:cs typeface="Univers 55"/>
              </a:defRPr>
            </a:lvl3pPr>
            <a:lvl4pPr marL="914400" indent="-228600" algn="l" rtl="0" fontAlgn="base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Lucida Grande"/>
              <a:buChar char="–"/>
              <a:defRPr sz="1600" b="0" i="0" kern="1200" spc="0">
                <a:solidFill>
                  <a:srgbClr val="7A6E67"/>
                </a:solidFill>
                <a:latin typeface="Univers 55"/>
                <a:ea typeface="Geneva" charset="-128"/>
                <a:cs typeface="Univers 55"/>
              </a:defRPr>
            </a:lvl4pPr>
            <a:lvl5pPr marL="914400" indent="-228600" algn="l" rtl="0" fontAlgn="base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Lucida Grande"/>
              <a:buChar char="–"/>
              <a:defRPr sz="1200" b="0" i="0" kern="1200" spc="0">
                <a:solidFill>
                  <a:srgbClr val="7A6E67"/>
                </a:solidFill>
                <a:latin typeface="Univers 55"/>
                <a:ea typeface="Geneva" charset="-128"/>
                <a:cs typeface="Univers 55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1800">
                <a:solidFill>
                  <a:srgbClr val="7A6E67"/>
                </a:solidFill>
                <a:latin typeface="+mn-lt"/>
                <a:ea typeface="Geneva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1800">
                <a:solidFill>
                  <a:srgbClr val="7A6E67"/>
                </a:solidFill>
                <a:latin typeface="+mn-lt"/>
                <a:ea typeface="Geneva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1800">
                <a:solidFill>
                  <a:srgbClr val="7A6E67"/>
                </a:solidFill>
                <a:latin typeface="+mn-lt"/>
                <a:ea typeface="Geneva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1800">
                <a:solidFill>
                  <a:srgbClr val="7A6E67"/>
                </a:solidFill>
                <a:latin typeface="+mn-lt"/>
                <a:ea typeface="Geneva" charset="-128"/>
              </a:defRPr>
            </a:lvl9pPr>
          </a:lstStyle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Avg. max yield difference: -30.7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ac</a:t>
            </a:r>
            <a:r>
              <a:rPr lang="en-US" sz="24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| SD = 18.9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ac</a:t>
            </a:r>
            <a:r>
              <a:rPr lang="en-US" sz="24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Avg. max biomass difference:  -193.6 g m</a:t>
            </a:r>
            <a:r>
              <a:rPr lang="en-US" sz="24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-2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| SD = 128 g m</a:t>
            </a:r>
            <a:r>
              <a:rPr lang="en-US" sz="24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-2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376908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Research ANSWERS</a:t>
            </a:r>
          </a:p>
        </p:txBody>
      </p:sp>
      <p:sp>
        <p:nvSpPr>
          <p:cNvPr id="18" name="Title 13"/>
          <p:cNvSpPr txBox="1">
            <a:spLocks/>
          </p:cNvSpPr>
          <p:nvPr/>
        </p:nvSpPr>
        <p:spPr bwMode="auto">
          <a:xfrm>
            <a:off x="609600" y="3352800"/>
            <a:ext cx="10972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 kern="1200" cap="all" spc="-100">
                <a:solidFill>
                  <a:srgbClr val="CE1126"/>
                </a:solidFill>
                <a:latin typeface="Arial"/>
                <a:ea typeface="+mj-ea"/>
                <a:cs typeface="Arial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CE1126"/>
                </a:solidFill>
                <a:latin typeface="Univers 67 CondensedBold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CE1126"/>
                </a:solidFill>
                <a:latin typeface="Univers 67 CondensedBold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CE1126"/>
                </a:solidFill>
                <a:latin typeface="Univers 67 CondensedBold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CE1126"/>
                </a:solidFill>
                <a:latin typeface="Univers 67 CondensedBold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CE1126"/>
                </a:solidFill>
                <a:latin typeface="Univers 67 CondensedBold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CE1126"/>
                </a:solidFill>
                <a:latin typeface="Univers 67 CondensedBold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CE1126"/>
                </a:solidFill>
                <a:latin typeface="Univers 67 CondensedBold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CE1126"/>
                </a:solidFill>
                <a:latin typeface="Univers 67 CondensedBold" charset="0"/>
              </a:defRPr>
            </a:lvl9pPr>
          </a:lstStyle>
          <a:p>
            <a:pPr marL="514350" indent="-514350" eaLnBrk="1" hangingPunct="1">
              <a:buFont typeface="+mj-lt"/>
              <a:buAutoNum type="arabicPeriod"/>
            </a:pPr>
            <a:endParaRPr lang="en-US" cap="none" dirty="0">
              <a:solidFill>
                <a:srgbClr val="7A6E67"/>
              </a:solidFill>
            </a:endParaRPr>
          </a:p>
          <a:p>
            <a:pPr marL="514350" indent="-514350" eaLnBrk="1" hangingPunct="1">
              <a:buFont typeface="+mj-lt"/>
              <a:buAutoNum type="arabicPeriod"/>
            </a:pPr>
            <a:endParaRPr lang="en-US" cap="none" dirty="0">
              <a:solidFill>
                <a:srgbClr val="7A6E67"/>
              </a:solidFill>
            </a:endParaRP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sz="2400" cap="none" dirty="0">
                <a:solidFill>
                  <a:schemeClr val="bg1">
                    <a:lumMod val="65000"/>
                  </a:schemeClr>
                </a:solidFill>
              </a:rPr>
              <a:t>What are the impacts of different soils spatial model inputs on maize simulations?</a:t>
            </a:r>
          </a:p>
          <a:p>
            <a:pPr marL="971550" lvl="1" indent="-514350" eaLnBrk="1" hangingPunct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DSM simulations predicted substantially lower average max yield and biomass than SSURGO.</a:t>
            </a:r>
            <a:endParaRPr lang="en-US" sz="2800" cap="none" dirty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 eaLnBrk="1" hangingPunct="1">
              <a:buFont typeface="+mj-lt"/>
              <a:buAutoNum type="arabicPeriod"/>
            </a:pPr>
            <a:endParaRPr lang="en-US" cap="none" dirty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sz="2400" cap="none" dirty="0">
                <a:solidFill>
                  <a:schemeClr val="bg1">
                    <a:lumMod val="65000"/>
                  </a:schemeClr>
                </a:solidFill>
              </a:rPr>
              <a:t>To what degree does “within-field” soil spatial variability influence agroecosystem model simulations of maize yield and biomass? </a:t>
            </a:r>
          </a:p>
          <a:p>
            <a:pPr eaLnBrk="1" hangingPunct="1"/>
            <a:endParaRPr lang="en-US" sz="2400" cap="none" dirty="0">
              <a:solidFill>
                <a:schemeClr val="bg1">
                  <a:lumMod val="65000"/>
                </a:schemeClr>
              </a:solidFill>
            </a:endParaRPr>
          </a:p>
          <a:p>
            <a:pPr marL="971550" lvl="1" indent="-514350" eaLnBrk="1" hangingPunct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The range for max yield and biomass between DSM (53;436) and SSURGO (64;477) was about the same.</a:t>
            </a:r>
          </a:p>
          <a:p>
            <a:pPr marL="971550" lvl="1" indent="-514350" eaLnBrk="1" hangingPunct="1">
              <a:buFont typeface="Arial" panose="020B0604020202020204" pitchFamily="34" charset="0"/>
              <a:buChar char="•"/>
            </a:pPr>
            <a:endParaRPr lang="en-US" sz="2900" cap="none" dirty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 eaLnBrk="1" hangingPunct="1">
              <a:buFont typeface="+mj-lt"/>
              <a:buAutoNum type="arabicPeriod"/>
            </a:pPr>
            <a:endParaRPr lang="en-US" cap="none" dirty="0">
              <a:solidFill>
                <a:srgbClr val="7A6E67"/>
              </a:solidFill>
            </a:endParaRPr>
          </a:p>
          <a:p>
            <a:pPr marL="514350" indent="-514350" eaLnBrk="1" hangingPunct="1">
              <a:buFont typeface="+mj-lt"/>
              <a:buAutoNum type="arabicPeriod"/>
            </a:pPr>
            <a:endParaRPr lang="en-US" cap="none" dirty="0">
              <a:solidFill>
                <a:srgbClr val="7A6E67"/>
              </a:solidFill>
            </a:endParaRPr>
          </a:p>
          <a:p>
            <a:pPr marL="514350" indent="-514350" eaLnBrk="1" hangingPunct="1">
              <a:buFont typeface="+mj-lt"/>
              <a:buAutoNum type="arabicPeriod"/>
            </a:pPr>
            <a:endParaRPr lang="en-US" cap="none" dirty="0">
              <a:solidFill>
                <a:srgbClr val="7A6E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01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Dominant component map units from SABR</a:t>
            </a:r>
          </a:p>
          <a:p>
            <a:r>
              <a:rPr lang="en-US" dirty="0"/>
              <a:t>5.07 million acres in Iowa</a:t>
            </a:r>
          </a:p>
          <a:p>
            <a:r>
              <a:rPr lang="en-US" dirty="0"/>
              <a:t>2.49 million acres of IA corn 2018 (50%)</a:t>
            </a:r>
          </a:p>
          <a:p>
            <a:r>
              <a:rPr lang="en-US" dirty="0"/>
              <a:t>76,443,000 bushels under predicted</a:t>
            </a:r>
          </a:p>
          <a:p>
            <a:r>
              <a:rPr lang="en-US" dirty="0"/>
              <a:t>1,942,200 tons of biomass under predicted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 Propagation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533400"/>
            <a:ext cx="6972688" cy="5394525"/>
          </a:xfrm>
        </p:spPr>
      </p:pic>
      <p:sp>
        <p:nvSpPr>
          <p:cNvPr id="6" name="TextBox 5"/>
          <p:cNvSpPr txBox="1"/>
          <p:nvPr/>
        </p:nvSpPr>
        <p:spPr>
          <a:xfrm>
            <a:off x="7848600" y="5789425"/>
            <a:ext cx="434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7A6E67"/>
                </a:solidFill>
              </a:rPr>
              <a:t>National Agricultural Statistics Service, Cropland Data Layer, 2018</a:t>
            </a:r>
          </a:p>
        </p:txBody>
      </p:sp>
    </p:spTree>
    <p:extLst>
      <p:ext uri="{BB962C8B-B14F-4D97-AF65-F5344CB8AC3E}">
        <p14:creationId xmlns:p14="http://schemas.microsoft.com/office/powerpoint/2010/main" val="1659305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609600" y="1447800"/>
            <a:ext cx="11582400" cy="4038600"/>
          </a:xfrm>
        </p:spPr>
        <p:txBody>
          <a:bodyPr>
            <a:normAutofit/>
          </a:bodyPr>
          <a:lstStyle/>
          <a:p>
            <a:r>
              <a:rPr lang="en-US" sz="2800" dirty="0"/>
              <a:t>Perform independent validation with field data</a:t>
            </a:r>
          </a:p>
          <a:p>
            <a:r>
              <a:rPr lang="en-US" sz="2800" dirty="0"/>
              <a:t>Sensitivity analysis – most influential soil properties</a:t>
            </a:r>
          </a:p>
          <a:p>
            <a:r>
              <a:rPr lang="en-US" sz="2800" dirty="0"/>
              <a:t>Other target variables/crops (C, ET, NO</a:t>
            </a:r>
            <a:r>
              <a:rPr lang="en-US" sz="2800" baseline="-25000" dirty="0"/>
              <a:t>3</a:t>
            </a:r>
            <a:r>
              <a:rPr lang="en-US" sz="2800" baseline="30000" dirty="0"/>
              <a:t>- </a:t>
            </a:r>
            <a:r>
              <a:rPr lang="en-US" sz="2800" dirty="0"/>
              <a:t>, Soybean, </a:t>
            </a:r>
            <a:r>
              <a:rPr lang="en-US" sz="2800" dirty="0" err="1"/>
              <a:t>Miscanthus</a:t>
            </a:r>
            <a:r>
              <a:rPr lang="en-US" sz="2800" dirty="0"/>
              <a:t>)</a:t>
            </a:r>
          </a:p>
          <a:p>
            <a:r>
              <a:rPr lang="en-US" sz="2800" dirty="0"/>
              <a:t>Proposal Opportunities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we go from here?</a:t>
            </a:r>
          </a:p>
        </p:txBody>
      </p:sp>
    </p:spTree>
    <p:extLst>
      <p:ext uri="{BB962C8B-B14F-4D97-AF65-F5344CB8AC3E}">
        <p14:creationId xmlns:p14="http://schemas.microsoft.com/office/powerpoint/2010/main" val="20276394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E92FFA-04E8-48B4-A4C6-D061476647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260"/>
          <a:stretch/>
        </p:blipFill>
        <p:spPr>
          <a:xfrm>
            <a:off x="14003" y="-58341"/>
            <a:ext cx="12192000" cy="47827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A44F91-EA3C-4BB6-9164-766F73D26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0600" y="505838"/>
            <a:ext cx="6886088" cy="11705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A9FC50-9501-47EA-A5AB-6D6017217406}"/>
              </a:ext>
            </a:extLst>
          </p:cNvPr>
          <p:cNvSpPr txBox="1"/>
          <p:nvPr/>
        </p:nvSpPr>
        <p:spPr>
          <a:xfrm>
            <a:off x="307079" y="762000"/>
            <a:ext cx="5438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Questions or feedback?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CBFEC9B-93B0-48DB-A660-44B0BA77CE76}"/>
              </a:ext>
            </a:extLst>
          </p:cNvPr>
          <p:cNvSpPr txBox="1">
            <a:spLocks/>
          </p:cNvSpPr>
          <p:nvPr/>
        </p:nvSpPr>
        <p:spPr>
          <a:xfrm>
            <a:off x="-406400" y="5969000"/>
            <a:ext cx="3556000" cy="889000"/>
          </a:xfrm>
          <a:prstGeom prst="parallelogram">
            <a:avLst/>
          </a:prstGeom>
          <a:solidFill>
            <a:schemeClr val="tx1"/>
          </a:solidFill>
          <a:effectLst>
            <a:outerShdw blurRad="152400" dir="2700000" algn="tl" rotWithShape="0">
              <a:srgbClr val="000000">
                <a:alpha val="70000"/>
              </a:srgbClr>
            </a:outerShdw>
          </a:effectLst>
        </p:spPr>
        <p:txBody>
          <a:bodyPr/>
          <a:lstStyle>
            <a:lvl1pPr marL="0" indent="0" algn="l" rtl="0" fontAlgn="base">
              <a:spcBef>
                <a:spcPts val="6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Arial"/>
              <a:buNone/>
              <a:defRPr sz="2000" b="0" i="0">
                <a:solidFill>
                  <a:srgbClr val="7A6E67"/>
                </a:solidFill>
                <a:latin typeface="Univers 55"/>
                <a:ea typeface="+mn-ea"/>
                <a:cs typeface="Univers 55"/>
              </a:defRPr>
            </a:lvl1pPr>
            <a:lvl2pPr marL="457200" indent="-228600" algn="l" rtl="0" fontAlgn="base">
              <a:spcBef>
                <a:spcPts val="6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1800" b="0" i="0">
                <a:solidFill>
                  <a:srgbClr val="7A6E67"/>
                </a:solidFill>
                <a:latin typeface="Univers 55"/>
                <a:ea typeface="Geneva" charset="-128"/>
                <a:cs typeface="Univers 55"/>
              </a:defRPr>
            </a:lvl2pPr>
            <a:lvl3pPr marL="685800" indent="-228600" algn="l" rtl="0" fontAlgn="base">
              <a:spcBef>
                <a:spcPts val="6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Lucida Grande"/>
              <a:buChar char="–"/>
              <a:defRPr sz="1800" b="0" i="0">
                <a:solidFill>
                  <a:srgbClr val="7A6E67"/>
                </a:solidFill>
                <a:latin typeface="Univers 55"/>
                <a:ea typeface="Geneva" charset="-128"/>
                <a:cs typeface="Univers 55"/>
              </a:defRPr>
            </a:lvl3pPr>
            <a:lvl4pPr marL="914400" indent="-228600" algn="l" rtl="0" fontAlgn="base">
              <a:spcBef>
                <a:spcPts val="6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Lucida Grande"/>
              <a:buChar char="–"/>
              <a:defRPr sz="1800" b="0" i="0">
                <a:solidFill>
                  <a:srgbClr val="7A6E67"/>
                </a:solidFill>
                <a:latin typeface="Univers 55"/>
                <a:ea typeface="Geneva" charset="-128"/>
                <a:cs typeface="Univers 55"/>
              </a:defRPr>
            </a:lvl4pPr>
            <a:lvl5pPr marL="914400" indent="-228600" algn="l" rtl="0" fontAlgn="base">
              <a:spcBef>
                <a:spcPts val="6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Lucida Grande"/>
              <a:buChar char="–"/>
              <a:defRPr sz="1200" b="0" i="0">
                <a:solidFill>
                  <a:srgbClr val="7A6E67"/>
                </a:solidFill>
                <a:latin typeface="Univers 55"/>
                <a:ea typeface="Geneva" charset="-128"/>
                <a:cs typeface="Univers 55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2600">
                <a:solidFill>
                  <a:srgbClr val="7A6E67"/>
                </a:solidFill>
                <a:latin typeface="+mn-lt"/>
                <a:ea typeface="Geneva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2600">
                <a:solidFill>
                  <a:srgbClr val="7A6E67"/>
                </a:solidFill>
                <a:latin typeface="+mn-lt"/>
                <a:ea typeface="Geneva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2600">
                <a:solidFill>
                  <a:srgbClr val="7A6E67"/>
                </a:solidFill>
                <a:latin typeface="+mn-lt"/>
                <a:ea typeface="Geneva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2600">
                <a:solidFill>
                  <a:srgbClr val="7A6E67"/>
                </a:solidFill>
                <a:latin typeface="+mn-lt"/>
                <a:ea typeface="Geneva" charset="-128"/>
              </a:defRPr>
            </a:lvl9pPr>
          </a:lstStyle>
          <a:p>
            <a:r>
              <a:rPr lang="en-US" sz="2000"/>
              <a:t> </a:t>
            </a: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CDC0CC-0BF7-4271-8DC7-0731E24FF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811" y="6003567"/>
            <a:ext cx="2491163" cy="7987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-406400" y="5788511"/>
            <a:ext cx="3759200" cy="1069489"/>
            <a:chOff x="-406400" y="5788511"/>
            <a:chExt cx="3759200" cy="1069489"/>
          </a:xfrm>
        </p:grpSpPr>
        <p:sp>
          <p:nvSpPr>
            <p:cNvPr id="9" name="Text Placeholder 5">
              <a:extLst>
                <a:ext uri="{FF2B5EF4-FFF2-40B4-BE49-F238E27FC236}">
                  <a16:creationId xmlns:a16="http://schemas.microsoft.com/office/drawing/2014/main" id="{CCBFEC9B-93B0-48DB-A660-44B0BA77CE76}"/>
                </a:ext>
              </a:extLst>
            </p:cNvPr>
            <p:cNvSpPr txBox="1">
              <a:spLocks/>
            </p:cNvSpPr>
            <p:nvPr/>
          </p:nvSpPr>
          <p:spPr>
            <a:xfrm>
              <a:off x="-406400" y="5791200"/>
              <a:ext cx="3759200" cy="1066800"/>
            </a:xfrm>
            <a:prstGeom prst="parallelogram">
              <a:avLst/>
            </a:prstGeom>
            <a:solidFill>
              <a:schemeClr val="tx1"/>
            </a:solidFill>
            <a:effectLst>
              <a:outerShdw blurRad="152400" dir="2700000" algn="tl" rotWithShape="0">
                <a:srgbClr val="000000">
                  <a:alpha val="70000"/>
                </a:srgbClr>
              </a:outerShdw>
            </a:effectLst>
          </p:spPr>
          <p:txBody>
            <a:bodyPr/>
            <a:lstStyle>
              <a:lvl1pPr marL="0" indent="0" algn="l" rtl="0" fontAlgn="base">
                <a:spcBef>
                  <a:spcPts val="600"/>
                </a:spcBef>
                <a:spcAft>
                  <a:spcPct val="0"/>
                </a:spcAft>
                <a:buClr>
                  <a:srgbClr val="CE1126"/>
                </a:buClr>
                <a:buSzPct val="80000"/>
                <a:buFont typeface="Arial"/>
                <a:buNone/>
                <a:defRPr sz="2000" b="0" i="0">
                  <a:solidFill>
                    <a:srgbClr val="7A6E67"/>
                  </a:solidFill>
                  <a:latin typeface="Univers 55"/>
                  <a:ea typeface="+mn-ea"/>
                  <a:cs typeface="Univers 55"/>
                </a:defRPr>
              </a:lvl1pPr>
              <a:lvl2pPr marL="457200" indent="-228600" algn="l" rtl="0" fontAlgn="base">
                <a:spcBef>
                  <a:spcPts val="600"/>
                </a:spcBef>
                <a:spcAft>
                  <a:spcPct val="0"/>
                </a:spcAft>
                <a:buClr>
                  <a:srgbClr val="CE1126"/>
                </a:buClr>
                <a:buSzPct val="80000"/>
                <a:buFont typeface="Times" charset="0"/>
                <a:buChar char="•"/>
                <a:defRPr sz="1800" b="0" i="0">
                  <a:solidFill>
                    <a:srgbClr val="7A6E67"/>
                  </a:solidFill>
                  <a:latin typeface="Univers 55"/>
                  <a:ea typeface="Geneva" charset="-128"/>
                  <a:cs typeface="Univers 55"/>
                </a:defRPr>
              </a:lvl2pPr>
              <a:lvl3pPr marL="685800" indent="-228600" algn="l" rtl="0" fontAlgn="base">
                <a:spcBef>
                  <a:spcPts val="600"/>
                </a:spcBef>
                <a:spcAft>
                  <a:spcPct val="0"/>
                </a:spcAft>
                <a:buClr>
                  <a:srgbClr val="CE1126"/>
                </a:buClr>
                <a:buSzPct val="80000"/>
                <a:buFont typeface="Lucida Grande"/>
                <a:buChar char="–"/>
                <a:defRPr sz="1800" b="0" i="0">
                  <a:solidFill>
                    <a:srgbClr val="7A6E67"/>
                  </a:solidFill>
                  <a:latin typeface="Univers 55"/>
                  <a:ea typeface="Geneva" charset="-128"/>
                  <a:cs typeface="Univers 55"/>
                </a:defRPr>
              </a:lvl3pPr>
              <a:lvl4pPr marL="914400" indent="-228600" algn="l" rtl="0" fontAlgn="base">
                <a:spcBef>
                  <a:spcPts val="600"/>
                </a:spcBef>
                <a:spcAft>
                  <a:spcPct val="0"/>
                </a:spcAft>
                <a:buClr>
                  <a:srgbClr val="CE1126"/>
                </a:buClr>
                <a:buSzPct val="80000"/>
                <a:buFont typeface="Lucida Grande"/>
                <a:buChar char="–"/>
                <a:defRPr sz="1800" b="0" i="0">
                  <a:solidFill>
                    <a:srgbClr val="7A6E67"/>
                  </a:solidFill>
                  <a:latin typeface="Univers 55"/>
                  <a:ea typeface="Geneva" charset="-128"/>
                  <a:cs typeface="Univers 55"/>
                </a:defRPr>
              </a:lvl4pPr>
              <a:lvl5pPr marL="914400" indent="-228600" algn="l" rtl="0" fontAlgn="base">
                <a:spcBef>
                  <a:spcPts val="600"/>
                </a:spcBef>
                <a:spcAft>
                  <a:spcPct val="0"/>
                </a:spcAft>
                <a:buClr>
                  <a:srgbClr val="CE1126"/>
                </a:buClr>
                <a:buSzPct val="80000"/>
                <a:buFont typeface="Lucida Grande"/>
                <a:buChar char="–"/>
                <a:defRPr sz="1200" b="0" i="0">
                  <a:solidFill>
                    <a:srgbClr val="7A6E67"/>
                  </a:solidFill>
                  <a:latin typeface="Univers 55"/>
                  <a:ea typeface="Geneva" charset="-128"/>
                  <a:cs typeface="Univers 55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CE1126"/>
                </a:buClr>
                <a:buSzPct val="80000"/>
                <a:buFont typeface="Times" charset="0"/>
                <a:buChar char="•"/>
                <a:defRPr sz="2600">
                  <a:solidFill>
                    <a:srgbClr val="7A6E67"/>
                  </a:solidFill>
                  <a:latin typeface="+mn-lt"/>
                  <a:ea typeface="Geneva" charset="-128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CE1126"/>
                </a:buClr>
                <a:buSzPct val="80000"/>
                <a:buFont typeface="Times" charset="0"/>
                <a:buChar char="•"/>
                <a:defRPr sz="2600">
                  <a:solidFill>
                    <a:srgbClr val="7A6E67"/>
                  </a:solidFill>
                  <a:latin typeface="+mn-lt"/>
                  <a:ea typeface="Geneva" charset="-128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CE1126"/>
                </a:buClr>
                <a:buSzPct val="80000"/>
                <a:buFont typeface="Times" charset="0"/>
                <a:buChar char="•"/>
                <a:defRPr sz="2600">
                  <a:solidFill>
                    <a:srgbClr val="7A6E67"/>
                  </a:solidFill>
                  <a:latin typeface="+mn-lt"/>
                  <a:ea typeface="Geneva" charset="-128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CE1126"/>
                </a:buClr>
                <a:buSzPct val="80000"/>
                <a:buFont typeface="Times" charset="0"/>
                <a:buChar char="•"/>
                <a:defRPr sz="2600">
                  <a:solidFill>
                    <a:srgbClr val="7A6E67"/>
                  </a:solidFill>
                  <a:latin typeface="+mn-lt"/>
                  <a:ea typeface="Geneva" charset="-128"/>
                </a:defRPr>
              </a:lvl9pPr>
            </a:lstStyle>
            <a:p>
              <a:r>
                <a:rPr lang="en-US" sz="2000"/>
                <a:t> </a:t>
              </a:r>
              <a:endParaRPr lang="en-US" sz="2000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BCDC0CC-0BF7-4271-8DC7-0731E24FF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032" y="5788511"/>
              <a:ext cx="3153473" cy="101114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36" b="93525" l="4641" r="964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0" y="4902200"/>
            <a:ext cx="888373" cy="78154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31959" y="5077532"/>
            <a:ext cx="1572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A6E67"/>
                </a:solidFill>
              </a:rPr>
              <a:t>@</a:t>
            </a:r>
            <a:r>
              <a:rPr lang="en-US" sz="2000" dirty="0" err="1">
                <a:solidFill>
                  <a:srgbClr val="7A6E67"/>
                </a:solidFill>
              </a:rPr>
              <a:t>meyerbohn</a:t>
            </a:r>
            <a:endParaRPr lang="en-US" sz="2000" dirty="0">
              <a:solidFill>
                <a:srgbClr val="7A6E67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44" b="100000" l="0" r="100000">
                        <a14:foregroundMark x1="33966" y1="89030" x2="87975" y2="29114"/>
                        <a14:foregroundMark x1="39873" y1="22152" x2="78059" y2="73629"/>
                        <a14:foregroundMark x1="70675" y1="36498" x2="30591" y2="29114"/>
                        <a14:foregroundMark x1="20464" y1="25527" x2="37975" y2="40928"/>
                        <a14:foregroundMark x1="17089" y1="37131" x2="34388" y2="56118"/>
                        <a14:foregroundMark x1="50422" y1="88819" x2="44726" y2="52743"/>
                        <a14:foregroundMark x1="74262" y1="73207" x2="49789" y2="84388"/>
                        <a14:foregroundMark x1="9072" y1="67722" x2="34810" y2="86920"/>
                        <a14:foregroundMark x1="37553" y1="92616" x2="61181" y2="86709"/>
                        <a14:foregroundMark x1="37764" y1="96203" x2="66245" y2="95148"/>
                        <a14:foregroundMark x1="39451" y1="58861" x2="20675" y2="60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825" y="4840829"/>
            <a:ext cx="858782" cy="85878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199893" y="5088524"/>
            <a:ext cx="15343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7A6E67"/>
                </a:solidFill>
              </a:rPr>
              <a:t>MollicMeyer</a:t>
            </a:r>
            <a:endParaRPr lang="en-US" dirty="0">
              <a:solidFill>
                <a:srgbClr val="7A6E67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553" y="4876480"/>
            <a:ext cx="2501870" cy="80221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110137" y="5056400"/>
            <a:ext cx="1704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A6E67"/>
                </a:solidFill>
              </a:rPr>
              <a:t>glsi.iastate.edu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556" b="92398" l="4852" r="94937">
                        <a14:foregroundMark x1="14135" y1="12281" x2="37975" y2="11696"/>
                        <a14:foregroundMark x1="12236" y1="9942" x2="24684" y2="9942"/>
                        <a14:foregroundMark x1="13502" y1="9649" x2="24262" y2="84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4851080"/>
            <a:ext cx="1095709" cy="79057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803630" y="5046312"/>
            <a:ext cx="23471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A6E67"/>
                </a:solidFill>
              </a:rPr>
              <a:t>mpbohn@iastate.edu</a:t>
            </a:r>
          </a:p>
        </p:txBody>
      </p:sp>
    </p:spTree>
    <p:extLst>
      <p:ext uri="{BB962C8B-B14F-4D97-AF65-F5344CB8AC3E}">
        <p14:creationId xmlns:p14="http://schemas.microsoft.com/office/powerpoint/2010/main" val="83025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62000" y="381000"/>
            <a:ext cx="10566400" cy="762000"/>
          </a:xfrm>
        </p:spPr>
        <p:txBody>
          <a:bodyPr/>
          <a:lstStyle/>
          <a:p>
            <a:r>
              <a:rPr lang="en-US" dirty="0"/>
              <a:t>Problem</a:t>
            </a:r>
          </a:p>
        </p:txBody>
      </p:sp>
      <p:sp>
        <p:nvSpPr>
          <p:cNvPr id="3" name="Content Placeholder 1"/>
          <p:cNvSpPr txBox="1">
            <a:spLocks/>
          </p:cNvSpPr>
          <p:nvPr/>
        </p:nvSpPr>
        <p:spPr>
          <a:xfrm>
            <a:off x="444500" y="1295400"/>
            <a:ext cx="11201400" cy="914400"/>
          </a:xfrm>
          <a:prstGeom prst="rect">
            <a:avLst/>
          </a:prstGeom>
        </p:spPr>
        <p:txBody>
          <a:bodyPr/>
          <a:lstStyle>
            <a:lvl1pPr marL="228600" indent="-228600" algn="l" rtl="0" fontAlgn="base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2000" b="0" i="0" kern="1200" spc="-50">
                <a:solidFill>
                  <a:srgbClr val="7A6E67"/>
                </a:solidFill>
                <a:latin typeface="Univers 55"/>
                <a:ea typeface="+mn-ea"/>
                <a:cs typeface="Univers 55"/>
              </a:defRPr>
            </a:lvl1pPr>
            <a:lvl2pPr marL="457200" indent="-228600" algn="l" rtl="0" fontAlgn="base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1600" b="0" i="0" kern="1200" spc="0">
                <a:solidFill>
                  <a:srgbClr val="7A6E67"/>
                </a:solidFill>
                <a:latin typeface="Univers 55"/>
                <a:ea typeface="Geneva" charset="-128"/>
                <a:cs typeface="Univers 55"/>
              </a:defRPr>
            </a:lvl2pPr>
            <a:lvl3pPr marL="685800" indent="-228600" algn="l" rtl="0" fontAlgn="base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Lucida Grande"/>
              <a:buChar char="–"/>
              <a:defRPr sz="1600" b="0" i="0" kern="1200" spc="0">
                <a:solidFill>
                  <a:srgbClr val="7A6E67"/>
                </a:solidFill>
                <a:latin typeface="Univers 55"/>
                <a:ea typeface="Geneva" charset="-128"/>
                <a:cs typeface="Univers 55"/>
              </a:defRPr>
            </a:lvl3pPr>
            <a:lvl4pPr marL="914400" indent="-228600" algn="l" rtl="0" fontAlgn="base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Lucida Grande"/>
              <a:buChar char="–"/>
              <a:defRPr sz="1600" b="0" i="0" kern="1200" spc="0">
                <a:solidFill>
                  <a:srgbClr val="7A6E67"/>
                </a:solidFill>
                <a:latin typeface="Univers 55"/>
                <a:ea typeface="Geneva" charset="-128"/>
                <a:cs typeface="Univers 55"/>
              </a:defRPr>
            </a:lvl4pPr>
            <a:lvl5pPr marL="914400" indent="-228600" algn="l" rtl="0" fontAlgn="base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Lucida Grande"/>
              <a:buChar char="–"/>
              <a:defRPr sz="1200" b="0" i="0" kern="1200" spc="0">
                <a:solidFill>
                  <a:srgbClr val="7A6E67"/>
                </a:solidFill>
                <a:latin typeface="Univers 55"/>
                <a:ea typeface="Geneva" charset="-128"/>
                <a:cs typeface="Univers 55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2600">
                <a:solidFill>
                  <a:srgbClr val="7A6E67"/>
                </a:solidFill>
                <a:latin typeface="+mn-lt"/>
                <a:ea typeface="Geneva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2600">
                <a:solidFill>
                  <a:srgbClr val="7A6E67"/>
                </a:solidFill>
                <a:latin typeface="+mn-lt"/>
                <a:ea typeface="Geneva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2600">
                <a:solidFill>
                  <a:srgbClr val="7A6E67"/>
                </a:solidFill>
                <a:latin typeface="+mn-lt"/>
                <a:ea typeface="Geneva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2600">
                <a:solidFill>
                  <a:srgbClr val="7A6E67"/>
                </a:solidFill>
                <a:latin typeface="+mn-lt"/>
                <a:ea typeface="Geneva" charset="-128"/>
              </a:defRPr>
            </a:lvl9pPr>
          </a:lstStyle>
          <a:p>
            <a:pPr eaLnBrk="1" hangingPunct="1"/>
            <a:r>
              <a:rPr lang="en-US" sz="2800" b="1" dirty="0">
                <a:solidFill>
                  <a:schemeClr val="bg1"/>
                </a:solidFill>
              </a:rPr>
              <a:t>Agroecosystem models are sensitive to soils input data </a:t>
            </a:r>
            <a:r>
              <a:rPr lang="en-US" sz="1800" b="1" baseline="30000" dirty="0">
                <a:solidFill>
                  <a:schemeClr val="bg1"/>
                </a:solidFill>
              </a:rPr>
              <a:t>(</a:t>
            </a:r>
            <a:r>
              <a:rPr lang="en-US" sz="1800" b="1" baseline="30000" dirty="0" err="1">
                <a:solidFill>
                  <a:schemeClr val="bg1"/>
                </a:solidFill>
              </a:rPr>
              <a:t>Brilli</a:t>
            </a:r>
            <a:r>
              <a:rPr lang="en-US" sz="1800" b="1" baseline="30000" dirty="0">
                <a:solidFill>
                  <a:schemeClr val="bg1"/>
                </a:solidFill>
              </a:rPr>
              <a:t> et al., 2017)</a:t>
            </a:r>
          </a:p>
          <a:p>
            <a:pPr eaLnBrk="1" hangingPunct="1"/>
            <a:endParaRPr lang="en-US" baseline="30000" dirty="0"/>
          </a:p>
        </p:txBody>
      </p:sp>
      <p:pic>
        <p:nvPicPr>
          <p:cNvPr id="4" name="Content Placeholder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373" t="30451" r="32026" b="25259"/>
          <a:stretch/>
        </p:blipFill>
        <p:spPr bwMode="auto">
          <a:xfrm>
            <a:off x="4419600" y="2579913"/>
            <a:ext cx="2286000" cy="2612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84" b="51211" l="0" r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212" b="47405"/>
          <a:stretch/>
        </p:blipFill>
        <p:spPr>
          <a:xfrm>
            <a:off x="812800" y="2169885"/>
            <a:ext cx="1925053" cy="22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792" b="97232" l="6181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91" t="49827"/>
          <a:stretch/>
        </p:blipFill>
        <p:spPr>
          <a:xfrm>
            <a:off x="8610600" y="2598055"/>
            <a:ext cx="1752600" cy="2026070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 bwMode="auto">
          <a:xfrm>
            <a:off x="3138810" y="3429000"/>
            <a:ext cx="1143000" cy="609600"/>
          </a:xfrm>
          <a:prstGeom prst="right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7162800" y="3429000"/>
            <a:ext cx="1143000" cy="609600"/>
          </a:xfrm>
          <a:prstGeom prst="right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763000" y="5715000"/>
            <a:ext cx="30283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Modified from legacyofwisdom.blogspot.com</a:t>
            </a:r>
          </a:p>
        </p:txBody>
      </p:sp>
    </p:spTree>
    <p:extLst>
      <p:ext uri="{BB962C8B-B14F-4D97-AF65-F5344CB8AC3E}">
        <p14:creationId xmlns:p14="http://schemas.microsoft.com/office/powerpoint/2010/main" val="2131887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Research Questions</a:t>
            </a:r>
          </a:p>
        </p:txBody>
      </p:sp>
      <p:sp>
        <p:nvSpPr>
          <p:cNvPr id="18" name="Title 13"/>
          <p:cNvSpPr txBox="1">
            <a:spLocks/>
          </p:cNvSpPr>
          <p:nvPr/>
        </p:nvSpPr>
        <p:spPr bwMode="auto">
          <a:xfrm>
            <a:off x="609600" y="2590800"/>
            <a:ext cx="10972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 kern="1200" cap="all" spc="-100">
                <a:solidFill>
                  <a:srgbClr val="CE1126"/>
                </a:solidFill>
                <a:latin typeface="Arial"/>
                <a:ea typeface="+mj-ea"/>
                <a:cs typeface="Arial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CE1126"/>
                </a:solidFill>
                <a:latin typeface="Univers 67 CondensedBold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CE1126"/>
                </a:solidFill>
                <a:latin typeface="Univers 67 CondensedBold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CE1126"/>
                </a:solidFill>
                <a:latin typeface="Univers 67 CondensedBold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CE1126"/>
                </a:solidFill>
                <a:latin typeface="Univers 67 CondensedBold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CE1126"/>
                </a:solidFill>
                <a:latin typeface="Univers 67 CondensedBold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CE1126"/>
                </a:solidFill>
                <a:latin typeface="Univers 67 CondensedBold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CE1126"/>
                </a:solidFill>
                <a:latin typeface="Univers 67 CondensedBold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CE1126"/>
                </a:solidFill>
                <a:latin typeface="Univers 67 CondensedBold" charset="0"/>
              </a:defRPr>
            </a:lvl9pPr>
          </a:lstStyle>
          <a:p>
            <a:pPr marL="514350" indent="-514350" eaLnBrk="1" hangingPunct="1">
              <a:buFont typeface="+mj-lt"/>
              <a:buAutoNum type="arabicPeriod"/>
            </a:pPr>
            <a:endParaRPr lang="en-US" cap="none" dirty="0">
              <a:solidFill>
                <a:srgbClr val="7A6E67"/>
              </a:solidFill>
            </a:endParaRPr>
          </a:p>
          <a:p>
            <a:pPr marL="514350" indent="-514350" eaLnBrk="1" hangingPunct="1">
              <a:buFont typeface="+mj-lt"/>
              <a:buAutoNum type="arabicPeriod"/>
            </a:pPr>
            <a:endParaRPr lang="en-US" cap="none" dirty="0">
              <a:solidFill>
                <a:srgbClr val="7A6E67"/>
              </a:solidFill>
            </a:endParaRP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cap="none" dirty="0">
                <a:solidFill>
                  <a:schemeClr val="bg1">
                    <a:lumMod val="65000"/>
                  </a:schemeClr>
                </a:solidFill>
              </a:rPr>
              <a:t>What are the impacts of different soils spatial model inputs on maize simulations? </a:t>
            </a:r>
          </a:p>
          <a:p>
            <a:pPr marL="914400" lvl="1" indent="-457200" eaLnBrk="1" hangingPunct="1">
              <a:buFont typeface="Arial" panose="020B0604020202020204" pitchFamily="34" charset="0"/>
              <a:buChar char="•"/>
            </a:pPr>
            <a:r>
              <a:rPr lang="en-US" sz="2400" cap="none" dirty="0">
                <a:solidFill>
                  <a:schemeClr val="bg1">
                    <a:lumMod val="65000"/>
                  </a:schemeClr>
                </a:solidFill>
              </a:rPr>
              <a:t>Digital Soil Mapping vs. SSURGO</a:t>
            </a:r>
          </a:p>
          <a:p>
            <a:pPr marL="514350" indent="-514350" eaLnBrk="1" hangingPunct="1">
              <a:buFont typeface="+mj-lt"/>
              <a:buAutoNum type="arabicPeriod"/>
            </a:pPr>
            <a:endParaRPr lang="en-US" cap="none" dirty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cap="none" dirty="0">
                <a:solidFill>
                  <a:schemeClr val="bg1">
                    <a:lumMod val="65000"/>
                  </a:schemeClr>
                </a:solidFill>
              </a:rPr>
              <a:t>To what degree does “within-field” soil spatial variability influence agroecosystem model simulations of maize biomass and yield? </a:t>
            </a:r>
          </a:p>
          <a:p>
            <a:pPr marL="514350" indent="-514350" eaLnBrk="1" hangingPunct="1">
              <a:buFont typeface="+mj-lt"/>
              <a:buAutoNum type="arabicPeriod"/>
            </a:pPr>
            <a:endParaRPr lang="en-US" cap="none" dirty="0">
              <a:solidFill>
                <a:srgbClr val="7A6E67"/>
              </a:solidFill>
            </a:endParaRPr>
          </a:p>
          <a:p>
            <a:pPr marL="514350" indent="-514350" eaLnBrk="1" hangingPunct="1">
              <a:buFont typeface="+mj-lt"/>
              <a:buAutoNum type="arabicPeriod"/>
            </a:pPr>
            <a:endParaRPr lang="en-US" cap="none" dirty="0">
              <a:solidFill>
                <a:srgbClr val="7A6E67"/>
              </a:solidFill>
            </a:endParaRPr>
          </a:p>
          <a:p>
            <a:pPr marL="514350" indent="-514350" eaLnBrk="1" hangingPunct="1">
              <a:buFont typeface="+mj-lt"/>
              <a:buAutoNum type="arabicPeriod"/>
            </a:pPr>
            <a:endParaRPr lang="en-US" cap="none" dirty="0">
              <a:solidFill>
                <a:srgbClr val="7A6E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51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Sustainable Advanced </a:t>
            </a:r>
            <a:r>
              <a:rPr lang="en-US" sz="2800" dirty="0" err="1"/>
              <a:t>Bioeconomy</a:t>
            </a:r>
            <a:r>
              <a:rPr lang="en-US" sz="2800" dirty="0"/>
              <a:t> Research (SABR) farm near Ames, IA</a:t>
            </a:r>
          </a:p>
          <a:p>
            <a:r>
              <a:rPr lang="en-US" sz="2800" dirty="0"/>
              <a:t>Agricultural Production Systems </a:t>
            </a:r>
            <a:r>
              <a:rPr lang="en-US" sz="2800" dirty="0" err="1"/>
              <a:t>sIMulator</a:t>
            </a:r>
            <a:r>
              <a:rPr lang="en-US" sz="2800" dirty="0"/>
              <a:t> (APSIM)</a:t>
            </a:r>
          </a:p>
          <a:p>
            <a:r>
              <a:rPr lang="en-US" sz="2800" dirty="0"/>
              <a:t>Simulate Maize aboveground biomass and yield for 2018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" t="3774" r="2372" b="20755"/>
          <a:stretch/>
        </p:blipFill>
        <p:spPr>
          <a:xfrm>
            <a:off x="5892800" y="1295400"/>
            <a:ext cx="6099811" cy="3753729"/>
          </a:xfrm>
        </p:spPr>
      </p:pic>
    </p:spTree>
    <p:extLst>
      <p:ext uri="{BB962C8B-B14F-4D97-AF65-F5344CB8AC3E}">
        <p14:creationId xmlns:p14="http://schemas.microsoft.com/office/powerpoint/2010/main" val="840055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57396" y="2590801"/>
            <a:ext cx="3733800" cy="4038600"/>
          </a:xfrm>
        </p:spPr>
        <p:txBody>
          <a:bodyPr>
            <a:normAutofit/>
          </a:bodyPr>
          <a:lstStyle/>
          <a:p>
            <a:r>
              <a:rPr lang="en-US" dirty="0"/>
              <a:t>Independent validation uncertainty:</a:t>
            </a:r>
          </a:p>
          <a:p>
            <a:pPr lvl="1"/>
            <a:r>
              <a:rPr lang="en-US" sz="2000" dirty="0"/>
              <a:t>Biomass RMSE:</a:t>
            </a:r>
          </a:p>
          <a:p>
            <a:pPr lvl="1"/>
            <a:r>
              <a:rPr lang="en-US" sz="2000" dirty="0"/>
              <a:t>1.46 Mg ha</a:t>
            </a:r>
            <a:r>
              <a:rPr lang="en-US" sz="2000" baseline="30000" dirty="0"/>
              <a:t>-1</a:t>
            </a:r>
            <a:r>
              <a:rPr lang="en-US" sz="2000" dirty="0"/>
              <a:t> | 146 g m</a:t>
            </a:r>
            <a:r>
              <a:rPr lang="en-US" sz="2000" baseline="30000" dirty="0"/>
              <a:t>-2</a:t>
            </a:r>
          </a:p>
          <a:p>
            <a:pPr lvl="1"/>
            <a:r>
              <a:rPr lang="en-US" sz="2000" dirty="0"/>
              <a:t>Yield RMSE:</a:t>
            </a:r>
          </a:p>
          <a:p>
            <a:pPr lvl="1"/>
            <a:r>
              <a:rPr lang="en-US" sz="2000" dirty="0"/>
              <a:t>0.65 Mg ha</a:t>
            </a:r>
            <a:r>
              <a:rPr lang="en-US" sz="2000" baseline="30000" dirty="0"/>
              <a:t>-1</a:t>
            </a:r>
            <a:r>
              <a:rPr lang="en-US" sz="2000" dirty="0"/>
              <a:t> | 650 g m</a:t>
            </a:r>
            <a:r>
              <a:rPr lang="en-US" sz="2000" baseline="30000" dirty="0"/>
              <a:t>-2</a:t>
            </a:r>
            <a:r>
              <a:rPr lang="en-US" sz="2000" dirty="0"/>
              <a:t> | 23.2 </a:t>
            </a:r>
            <a:r>
              <a:rPr lang="en-US" sz="2000" dirty="0" err="1"/>
              <a:t>bu</a:t>
            </a:r>
            <a:r>
              <a:rPr lang="en-US" sz="2000" dirty="0"/>
              <a:t> ac</a:t>
            </a:r>
            <a:r>
              <a:rPr lang="en-US" sz="2000" baseline="30000" dirty="0"/>
              <a:t>-1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9486" y="38657"/>
            <a:ext cx="10972800" cy="990600"/>
          </a:xfrm>
        </p:spPr>
        <p:txBody>
          <a:bodyPr/>
          <a:lstStyle/>
          <a:p>
            <a:r>
              <a:rPr lang="en-US" sz="2800" dirty="0"/>
              <a:t>Agricultural Production Systems simulator (APSIM)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19" b="51065"/>
          <a:stretch/>
        </p:blipFill>
        <p:spPr>
          <a:xfrm>
            <a:off x="4038600" y="2590801"/>
            <a:ext cx="4454326" cy="2924206"/>
          </a:xfrm>
          <a:ln>
            <a:solidFill>
              <a:srgbClr val="00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000"/>
          <a:stretch/>
        </p:blipFill>
        <p:spPr>
          <a:xfrm>
            <a:off x="8492926" y="2590801"/>
            <a:ext cx="3683910" cy="292420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8787735" y="5500491"/>
            <a:ext cx="34042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7A6E6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solidFill>
                  <a:srgbClr val="7A6E6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Archontoulis</a:t>
            </a:r>
            <a:r>
              <a:rPr lang="en-US" dirty="0">
                <a:solidFill>
                  <a:srgbClr val="7A6E6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al., 2014)</a:t>
            </a:r>
            <a:endParaRPr lang="en-US" dirty="0">
              <a:solidFill>
                <a:srgbClr val="7A6E67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2882" y="1219200"/>
            <a:ext cx="8534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A6E67"/>
                </a:solidFill>
              </a:rPr>
              <a:t>Calibrated and validated on Central Iowa (Des Moines Lobe) soils: Nicollet, Webster, Clarion, and Canisteo</a:t>
            </a:r>
          </a:p>
        </p:txBody>
      </p:sp>
    </p:spTree>
    <p:extLst>
      <p:ext uri="{BB962C8B-B14F-4D97-AF65-F5344CB8AC3E}">
        <p14:creationId xmlns:p14="http://schemas.microsoft.com/office/powerpoint/2010/main" val="1409649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609600" y="1447800"/>
            <a:ext cx="2743200" cy="4038600"/>
          </a:xfrm>
        </p:spPr>
        <p:txBody>
          <a:bodyPr/>
          <a:lstStyle/>
          <a:p>
            <a:r>
              <a:rPr lang="en-US" dirty="0"/>
              <a:t>Point-based synthetic profiles from SSURGO</a:t>
            </a:r>
          </a:p>
          <a:p>
            <a:r>
              <a:rPr lang="en-US" dirty="0"/>
              <a:t>Soil water physical parameters used if available</a:t>
            </a:r>
          </a:p>
          <a:p>
            <a:r>
              <a:rPr lang="en-US" dirty="0" err="1"/>
              <a:t>Pedotransfer</a:t>
            </a:r>
            <a:r>
              <a:rPr lang="en-US" dirty="0"/>
              <a:t> functions (Saxton and Rawls, 2006) used to fill gaps</a:t>
            </a:r>
          </a:p>
          <a:p>
            <a:pPr lvl="1"/>
            <a:r>
              <a:rPr lang="en-US" dirty="0"/>
              <a:t>Use sand, clay, and organic matter in equations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APSIM Soils Inputs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295400"/>
            <a:ext cx="7928901" cy="2055274"/>
          </a:xfrm>
        </p:spPr>
      </p:pic>
      <p:sp>
        <p:nvSpPr>
          <p:cNvPr id="6" name="TextBox 5"/>
          <p:cNvSpPr txBox="1"/>
          <p:nvPr/>
        </p:nvSpPr>
        <p:spPr>
          <a:xfrm>
            <a:off x="3810000" y="3657600"/>
            <a:ext cx="830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LL = 15 bar Lower Limit; DUL = Drainage Upper Limit or “field capacity”; SAT = Saturated Water Content</a:t>
            </a:r>
          </a:p>
        </p:txBody>
      </p:sp>
      <p:sp>
        <p:nvSpPr>
          <p:cNvPr id="7" name="Rectangle 6"/>
          <p:cNvSpPr/>
          <p:nvPr/>
        </p:nvSpPr>
        <p:spPr>
          <a:xfrm>
            <a:off x="9677400" y="3297823"/>
            <a:ext cx="21495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>
                <a:solidFill>
                  <a:srgbClr val="7A6E6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Holzworth</a:t>
            </a:r>
            <a:r>
              <a:rPr lang="en-US" sz="1600" dirty="0">
                <a:solidFill>
                  <a:srgbClr val="7A6E6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al., (2018)</a:t>
            </a:r>
            <a:endParaRPr lang="en-US" sz="1600" dirty="0">
              <a:solidFill>
                <a:srgbClr val="7A6E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502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11843" y="303184"/>
            <a:ext cx="10566400" cy="762000"/>
          </a:xfrm>
        </p:spPr>
        <p:txBody>
          <a:bodyPr/>
          <a:lstStyle/>
          <a:p>
            <a:r>
              <a:rPr lang="en-US" dirty="0"/>
              <a:t>Objective 1</a:t>
            </a:r>
          </a:p>
        </p:txBody>
      </p:sp>
      <p:sp>
        <p:nvSpPr>
          <p:cNvPr id="3" name="Content Placeholder 1"/>
          <p:cNvSpPr txBox="1">
            <a:spLocks/>
          </p:cNvSpPr>
          <p:nvPr/>
        </p:nvSpPr>
        <p:spPr>
          <a:xfrm>
            <a:off x="94343" y="1235529"/>
            <a:ext cx="11201400" cy="914400"/>
          </a:xfrm>
          <a:prstGeom prst="rect">
            <a:avLst/>
          </a:prstGeom>
        </p:spPr>
        <p:txBody>
          <a:bodyPr/>
          <a:lstStyle>
            <a:lvl1pPr marL="228600" indent="-228600" algn="l" rtl="0" fontAlgn="base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2000" b="0" i="0" kern="1200" spc="-50">
                <a:solidFill>
                  <a:srgbClr val="7A6E67"/>
                </a:solidFill>
                <a:latin typeface="Univers 55"/>
                <a:ea typeface="+mn-ea"/>
                <a:cs typeface="Univers 55"/>
              </a:defRPr>
            </a:lvl1pPr>
            <a:lvl2pPr marL="457200" indent="-228600" algn="l" rtl="0" fontAlgn="base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1600" b="0" i="0" kern="1200" spc="0">
                <a:solidFill>
                  <a:srgbClr val="7A6E67"/>
                </a:solidFill>
                <a:latin typeface="Univers 55"/>
                <a:ea typeface="Geneva" charset="-128"/>
                <a:cs typeface="Univers 55"/>
              </a:defRPr>
            </a:lvl2pPr>
            <a:lvl3pPr marL="685800" indent="-228600" algn="l" rtl="0" fontAlgn="base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Lucida Grande"/>
              <a:buChar char="–"/>
              <a:defRPr sz="1600" b="0" i="0" kern="1200" spc="0">
                <a:solidFill>
                  <a:srgbClr val="7A6E67"/>
                </a:solidFill>
                <a:latin typeface="Univers 55"/>
                <a:ea typeface="Geneva" charset="-128"/>
                <a:cs typeface="Univers 55"/>
              </a:defRPr>
            </a:lvl3pPr>
            <a:lvl4pPr marL="914400" indent="-228600" algn="l" rtl="0" fontAlgn="base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Lucida Grande"/>
              <a:buChar char="–"/>
              <a:defRPr sz="1600" b="0" i="0" kern="1200" spc="0">
                <a:solidFill>
                  <a:srgbClr val="7A6E67"/>
                </a:solidFill>
                <a:latin typeface="Univers 55"/>
                <a:ea typeface="Geneva" charset="-128"/>
                <a:cs typeface="Univers 55"/>
              </a:defRPr>
            </a:lvl4pPr>
            <a:lvl5pPr marL="914400" indent="-228600" algn="l" rtl="0" fontAlgn="base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Lucida Grande"/>
              <a:buChar char="–"/>
              <a:defRPr sz="1200" b="0" i="0" kern="1200" spc="0">
                <a:solidFill>
                  <a:srgbClr val="7A6E67"/>
                </a:solidFill>
                <a:latin typeface="Univers 55"/>
                <a:ea typeface="Geneva" charset="-128"/>
                <a:cs typeface="Univers 55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2600">
                <a:solidFill>
                  <a:srgbClr val="7A6E67"/>
                </a:solidFill>
                <a:latin typeface="+mn-lt"/>
                <a:ea typeface="Geneva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2600">
                <a:solidFill>
                  <a:srgbClr val="7A6E67"/>
                </a:solidFill>
                <a:latin typeface="+mn-lt"/>
                <a:ea typeface="Geneva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2600">
                <a:solidFill>
                  <a:srgbClr val="7A6E67"/>
                </a:solidFill>
                <a:latin typeface="+mn-lt"/>
                <a:ea typeface="Geneva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2600">
                <a:solidFill>
                  <a:srgbClr val="7A6E67"/>
                </a:solidFill>
                <a:latin typeface="+mn-lt"/>
                <a:ea typeface="Geneva" charset="-128"/>
              </a:defRPr>
            </a:lvl9pPr>
          </a:lstStyle>
          <a:p>
            <a:pPr eaLnBrk="1" hangingPunct="1"/>
            <a:r>
              <a:rPr lang="en-US" sz="2800" b="1" dirty="0">
                <a:solidFill>
                  <a:schemeClr val="bg1"/>
                </a:solidFill>
              </a:rPr>
              <a:t>Evaluate the impact of spatial and tabular variations of SSURGO as soil input data for APSIM simulations.</a:t>
            </a:r>
            <a:endParaRPr lang="en-US" sz="1800" b="1" baseline="30000" dirty="0">
              <a:solidFill>
                <a:schemeClr val="bg1"/>
              </a:solidFill>
            </a:endParaRPr>
          </a:p>
          <a:p>
            <a:pPr eaLnBrk="1" hangingPunct="1"/>
            <a:endParaRPr lang="en-US" baseline="30000" dirty="0"/>
          </a:p>
        </p:txBody>
      </p:sp>
      <p:pic>
        <p:nvPicPr>
          <p:cNvPr id="10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68257" y="2320274"/>
            <a:ext cx="3175000" cy="4105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304800" y="2320274"/>
            <a:ext cx="5486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Spatial data = soil map unit delineations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Tabular data = map unit components, horizons, and soil properties associated with them</a:t>
            </a:r>
            <a:endParaRPr lang="en-US" dirty="0"/>
          </a:p>
        </p:txBody>
      </p:sp>
      <p:pic>
        <p:nvPicPr>
          <p:cNvPr id="12" name="Content Placeholder 7"/>
          <p:cNvPicPr>
            <a:picLocks noGrp="1"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84"/>
          <a:stretch/>
        </p:blipFill>
        <p:spPr bwMode="auto">
          <a:xfrm>
            <a:off x="8610600" y="2320274"/>
            <a:ext cx="3530600" cy="4475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5468257" y="6479779"/>
            <a:ext cx="3175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https://casoilresource.lawr.ucdavis.edu/soilweb-apps/</a:t>
            </a:r>
          </a:p>
        </p:txBody>
      </p:sp>
    </p:spTree>
    <p:extLst>
      <p:ext uri="{BB962C8B-B14F-4D97-AF65-F5344CB8AC3E}">
        <p14:creationId xmlns:p14="http://schemas.microsoft.com/office/powerpoint/2010/main" val="3017828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90600"/>
          </a:xfrm>
        </p:spPr>
        <p:txBody>
          <a:bodyPr/>
          <a:lstStyle/>
          <a:p>
            <a:r>
              <a:rPr lang="en-US" dirty="0"/>
              <a:t>SSURGO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1"/>
          </p:nvPr>
        </p:nvSpPr>
        <p:spPr>
          <a:xfrm>
            <a:off x="457200" y="1281075"/>
            <a:ext cx="5283200" cy="437605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Commonly used for APSIM inputs</a:t>
            </a:r>
          </a:p>
          <a:p>
            <a:r>
              <a:rPr lang="en-US" dirty="0"/>
              <a:t>Not intended for “within-field” scale applications</a:t>
            </a:r>
          </a:p>
          <a:p>
            <a:r>
              <a:rPr lang="en-US" dirty="0"/>
              <a:t>Sources of uncertainty: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Prediction</a:t>
            </a:r>
          </a:p>
          <a:p>
            <a:pPr lvl="1"/>
            <a:r>
              <a:rPr lang="en-US" dirty="0"/>
              <a:t>Soil map unit delineations and mapping scale</a:t>
            </a:r>
          </a:p>
          <a:p>
            <a:pPr lvl="1"/>
            <a:r>
              <a:rPr lang="en-US" dirty="0"/>
              <a:t>Map unit composition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Temporal</a:t>
            </a:r>
          </a:p>
          <a:p>
            <a:pPr lvl="1"/>
            <a:r>
              <a:rPr lang="en-US" dirty="0"/>
              <a:t>Avg. Soil survey in IA &gt; 30 </a:t>
            </a:r>
            <a:r>
              <a:rPr lang="en-US" dirty="0" err="1"/>
              <a:t>yrs</a:t>
            </a:r>
            <a:r>
              <a:rPr lang="en-US" dirty="0"/>
              <a:t> </a:t>
            </a:r>
            <a:r>
              <a:rPr lang="en-US" baseline="30000" dirty="0"/>
              <a:t>(Dermody,</a:t>
            </a:r>
            <a:r>
              <a:rPr lang="en-US" dirty="0"/>
              <a:t> </a:t>
            </a:r>
            <a:r>
              <a:rPr lang="en-US" baseline="30000" dirty="0"/>
              <a:t>personal</a:t>
            </a:r>
            <a:r>
              <a:rPr lang="en-US" dirty="0"/>
              <a:t> </a:t>
            </a:r>
            <a:r>
              <a:rPr lang="en-US" baseline="30000" dirty="0"/>
              <a:t>comm.)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Measurement</a:t>
            </a:r>
          </a:p>
          <a:p>
            <a:pPr lvl="1"/>
            <a:r>
              <a:rPr lang="en-US" dirty="0"/>
              <a:t>Tabular data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7000" y="1219200"/>
            <a:ext cx="5381171" cy="4158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477000" y="5486400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7A6E67"/>
                </a:solidFill>
              </a:rPr>
              <a:t>(Soil Survey Staff, Soil Survey Geographic (SSURGO) fy2018; National Agriculture Imagery Program, Farm Service Agency, 2019) ESRI ArcGIS Pro v 2.9 (2021)</a:t>
            </a:r>
          </a:p>
        </p:txBody>
      </p:sp>
    </p:spTree>
    <p:extLst>
      <p:ext uri="{BB962C8B-B14F-4D97-AF65-F5344CB8AC3E}">
        <p14:creationId xmlns:p14="http://schemas.microsoft.com/office/powerpoint/2010/main" val="1571323792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">
  <a:themeElements>
    <a:clrScheme name="Iowa State University">
      <a:dk1>
        <a:srgbClr val="CF102D"/>
      </a:dk1>
      <a:lt1>
        <a:sysClr val="window" lastClr="FFFFFF"/>
      </a:lt1>
      <a:dk2>
        <a:srgbClr val="CF102D"/>
      </a:dk2>
      <a:lt2>
        <a:srgbClr val="F3BD46"/>
      </a:lt2>
      <a:accent1>
        <a:srgbClr val="B0AA7E"/>
      </a:accent1>
      <a:accent2>
        <a:srgbClr val="CAC7A7"/>
      </a:accent2>
      <a:accent3>
        <a:srgbClr val="707372"/>
      </a:accent3>
      <a:accent4>
        <a:srgbClr val="ACA39A"/>
      </a:accent4>
      <a:accent5>
        <a:srgbClr val="7C2529"/>
      </a:accent5>
      <a:accent6>
        <a:srgbClr val="9A3324"/>
      </a:accent6>
      <a:hlink>
        <a:srgbClr val="76881D"/>
      </a:hlink>
      <a:folHlink>
        <a:srgbClr val="7C2529"/>
      </a:folHlink>
    </a:clrScheme>
    <a:fontScheme name="Blank Presentation">
      <a:majorFont>
        <a:latin typeface="Univers 67 CondensedBold"/>
        <a:ea typeface=""/>
        <a:cs typeface=""/>
      </a:majorFont>
      <a:minorFont>
        <a:latin typeface="Univers 67 Condensed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PowerPoint.pot</Template>
  <TotalTime>5093</TotalTime>
  <Words>1125</Words>
  <Application>Microsoft Office PowerPoint</Application>
  <PresentationFormat>Widescreen</PresentationFormat>
  <Paragraphs>167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Century Gothic</vt:lpstr>
      <vt:lpstr>Lucida Grande</vt:lpstr>
      <vt:lpstr>Times</vt:lpstr>
      <vt:lpstr>Univers 45 Light</vt:lpstr>
      <vt:lpstr>Univers 55</vt:lpstr>
      <vt:lpstr>Univers 67 CondensedBold</vt:lpstr>
      <vt:lpstr>PowerPoint</vt:lpstr>
      <vt:lpstr>Impacts of soils input data On Maize BIOMASS AND YIELD Simulations</vt:lpstr>
      <vt:lpstr>Background</vt:lpstr>
      <vt:lpstr>PowerPoint Presentation</vt:lpstr>
      <vt:lpstr>Research Questions</vt:lpstr>
      <vt:lpstr>Case STUDY</vt:lpstr>
      <vt:lpstr>Agricultural Production Systems simulator (APSIM)</vt:lpstr>
      <vt:lpstr>APSIM Soils Inputs</vt:lpstr>
      <vt:lpstr>PowerPoint Presentation</vt:lpstr>
      <vt:lpstr>SSURGO</vt:lpstr>
      <vt:lpstr>SABR Farm ssURGO EXperiment</vt:lpstr>
      <vt:lpstr>Distributions of Soil Input Variables</vt:lpstr>
      <vt:lpstr>SSURGO treatment impact on maize simulations</vt:lpstr>
      <vt:lpstr>Maize Simulation Spatial variability</vt:lpstr>
      <vt:lpstr>PowerPoint Presentation</vt:lpstr>
      <vt:lpstr>Digital Soil Maps As inputs</vt:lpstr>
      <vt:lpstr>Distribution of DSM Inputs</vt:lpstr>
      <vt:lpstr>DSM Impact on Maize Simulation over Growing Season</vt:lpstr>
      <vt:lpstr>DSM Maize Simulation Spatial Variability</vt:lpstr>
      <vt:lpstr>PowerPoint Presentation</vt:lpstr>
      <vt:lpstr>DSM VS SSURGO Property Distributions</vt:lpstr>
      <vt:lpstr>DSM vs ssurgo Spatial Variability</vt:lpstr>
      <vt:lpstr>Key RESULTS</vt:lpstr>
      <vt:lpstr>Research ANSWERS</vt:lpstr>
      <vt:lpstr>Error Propagation</vt:lpstr>
      <vt:lpstr>Where do we go from here?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Miller, Bradley A [AGRON]</dc:creator>
  <cp:lastModifiedBy>Meyer Bohn</cp:lastModifiedBy>
  <cp:revision>353</cp:revision>
  <dcterms:created xsi:type="dcterms:W3CDTF">2012-10-03T13:55:36Z</dcterms:created>
  <dcterms:modified xsi:type="dcterms:W3CDTF">2022-01-11T14:40:51Z</dcterms:modified>
</cp:coreProperties>
</file>