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385" r:id="rId4"/>
    <p:sldId id="388" r:id="rId5"/>
    <p:sldId id="389" r:id="rId6"/>
    <p:sldId id="390" r:id="rId7"/>
    <p:sldId id="391" r:id="rId8"/>
    <p:sldId id="392" r:id="rId9"/>
    <p:sldId id="268" r:id="rId10"/>
    <p:sldId id="393" r:id="rId11"/>
    <p:sldId id="394" r:id="rId12"/>
  </p:sldIdLst>
  <p:sldSz cx="43891200" cy="329184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902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758896" indent="133195" algn="l" rtl="0" eaLnBrk="0" fontAlgn="base" hangingPunct="0">
      <a:spcBef>
        <a:spcPct val="0"/>
      </a:spcBef>
      <a:spcAft>
        <a:spcPct val="0"/>
      </a:spcAft>
      <a:defRPr sz="3902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1520888" indent="263291" algn="l" rtl="0" eaLnBrk="0" fontAlgn="base" hangingPunct="0">
      <a:spcBef>
        <a:spcPct val="0"/>
      </a:spcBef>
      <a:spcAft>
        <a:spcPct val="0"/>
      </a:spcAft>
      <a:defRPr sz="3902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2282881" indent="393387" algn="l" rtl="0" eaLnBrk="0" fontAlgn="base" hangingPunct="0">
      <a:spcBef>
        <a:spcPct val="0"/>
      </a:spcBef>
      <a:spcAft>
        <a:spcPct val="0"/>
      </a:spcAft>
      <a:defRPr sz="3902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3044873" indent="523484" algn="l" rtl="0" eaLnBrk="0" fontAlgn="base" hangingPunct="0">
      <a:spcBef>
        <a:spcPct val="0"/>
      </a:spcBef>
      <a:spcAft>
        <a:spcPct val="0"/>
      </a:spcAft>
      <a:defRPr sz="3902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4460443" algn="l" defTabSz="1784177" rtl="0" eaLnBrk="1" latinLnBrk="0" hangingPunct="1">
      <a:defRPr sz="3902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5352532" algn="l" defTabSz="1784177" rtl="0" eaLnBrk="1" latinLnBrk="0" hangingPunct="1">
      <a:defRPr sz="3902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6244620" algn="l" defTabSz="1784177" rtl="0" eaLnBrk="1" latinLnBrk="0" hangingPunct="1">
      <a:defRPr sz="3902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7136709" algn="l" defTabSz="1784177" rtl="0" eaLnBrk="1" latinLnBrk="0" hangingPunct="1">
      <a:defRPr sz="3902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610" userDrawn="1">
          <p15:clr>
            <a:srgbClr val="A4A3A4"/>
          </p15:clr>
        </p15:guide>
        <p15:guide id="2" pos="-23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, Sarah M [IMSE]" initials="RSM[" lastIdx="10" clrIdx="0">
    <p:extLst>
      <p:ext uri="{19B8F6BF-5375-455C-9EA6-DF929625EA0E}">
        <p15:presenceInfo xmlns:p15="http://schemas.microsoft.com/office/powerpoint/2012/main" userId="S-1-5-21-1659004503-1450960922-1606980848-877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BA8"/>
    <a:srgbClr val="0065B0"/>
    <a:srgbClr val="B31536"/>
    <a:srgbClr val="A24C52"/>
    <a:srgbClr val="FF3300"/>
    <a:srgbClr val="FF0066"/>
    <a:srgbClr val="B9DDAF"/>
    <a:srgbClr val="ADCFA4"/>
    <a:srgbClr val="A1C098"/>
    <a:srgbClr val="819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484" autoAdjust="0"/>
  </p:normalViewPr>
  <p:slideViewPr>
    <p:cSldViewPr snapToGrid="0">
      <p:cViewPr varScale="1">
        <p:scale>
          <a:sx n="25" d="100"/>
          <a:sy n="25" d="100"/>
        </p:scale>
        <p:origin x="480" y="132"/>
      </p:cViewPr>
      <p:guideLst>
        <p:guide orient="horz" pos="-610"/>
        <p:guide pos="-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0E3D-FC0D-4891-BA83-F62B3EAF3BA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6C794-74E4-4D1A-A0FA-CD3DED28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84177" rtl="0" eaLnBrk="1" latinLnBrk="0" hangingPunct="1">
      <a:defRPr sz="2341" kern="1200">
        <a:solidFill>
          <a:schemeClr val="tx1"/>
        </a:solidFill>
        <a:latin typeface="+mn-lt"/>
        <a:ea typeface="+mn-ea"/>
        <a:cs typeface="+mn-cs"/>
      </a:defRPr>
    </a:lvl1pPr>
    <a:lvl2pPr marL="892089" algn="l" defTabSz="1784177" rtl="0" eaLnBrk="1" latinLnBrk="0" hangingPunct="1">
      <a:defRPr sz="2341" kern="1200">
        <a:solidFill>
          <a:schemeClr val="tx1"/>
        </a:solidFill>
        <a:latin typeface="+mn-lt"/>
        <a:ea typeface="+mn-ea"/>
        <a:cs typeface="+mn-cs"/>
      </a:defRPr>
    </a:lvl2pPr>
    <a:lvl3pPr marL="1784177" algn="l" defTabSz="1784177" rtl="0" eaLnBrk="1" latinLnBrk="0" hangingPunct="1">
      <a:defRPr sz="2341" kern="1200">
        <a:solidFill>
          <a:schemeClr val="tx1"/>
        </a:solidFill>
        <a:latin typeface="+mn-lt"/>
        <a:ea typeface="+mn-ea"/>
        <a:cs typeface="+mn-cs"/>
      </a:defRPr>
    </a:lvl3pPr>
    <a:lvl4pPr marL="2676266" algn="l" defTabSz="1784177" rtl="0" eaLnBrk="1" latinLnBrk="0" hangingPunct="1">
      <a:defRPr sz="2341" kern="1200">
        <a:solidFill>
          <a:schemeClr val="tx1"/>
        </a:solidFill>
        <a:latin typeface="+mn-lt"/>
        <a:ea typeface="+mn-ea"/>
        <a:cs typeface="+mn-cs"/>
      </a:defRPr>
    </a:lvl4pPr>
    <a:lvl5pPr marL="3568355" algn="l" defTabSz="1784177" rtl="0" eaLnBrk="1" latinLnBrk="0" hangingPunct="1">
      <a:defRPr sz="2341" kern="1200">
        <a:solidFill>
          <a:schemeClr val="tx1"/>
        </a:solidFill>
        <a:latin typeface="+mn-lt"/>
        <a:ea typeface="+mn-ea"/>
        <a:cs typeface="+mn-cs"/>
      </a:defRPr>
    </a:lvl5pPr>
    <a:lvl6pPr marL="4460443" algn="l" defTabSz="1784177" rtl="0" eaLnBrk="1" latinLnBrk="0" hangingPunct="1">
      <a:defRPr sz="2341" kern="1200">
        <a:solidFill>
          <a:schemeClr val="tx1"/>
        </a:solidFill>
        <a:latin typeface="+mn-lt"/>
        <a:ea typeface="+mn-ea"/>
        <a:cs typeface="+mn-cs"/>
      </a:defRPr>
    </a:lvl6pPr>
    <a:lvl7pPr marL="5352532" algn="l" defTabSz="1784177" rtl="0" eaLnBrk="1" latinLnBrk="0" hangingPunct="1">
      <a:defRPr sz="2341" kern="1200">
        <a:solidFill>
          <a:schemeClr val="tx1"/>
        </a:solidFill>
        <a:latin typeface="+mn-lt"/>
        <a:ea typeface="+mn-ea"/>
        <a:cs typeface="+mn-cs"/>
      </a:defRPr>
    </a:lvl7pPr>
    <a:lvl8pPr marL="6244620" algn="l" defTabSz="1784177" rtl="0" eaLnBrk="1" latinLnBrk="0" hangingPunct="1">
      <a:defRPr sz="2341" kern="1200">
        <a:solidFill>
          <a:schemeClr val="tx1"/>
        </a:solidFill>
        <a:latin typeface="+mn-lt"/>
        <a:ea typeface="+mn-ea"/>
        <a:cs typeface="+mn-cs"/>
      </a:defRPr>
    </a:lvl8pPr>
    <a:lvl9pPr marL="7136709" algn="l" defTabSz="1784177" rtl="0" eaLnBrk="1" latinLnBrk="0" hangingPunct="1">
      <a:defRPr sz="23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6C794-74E4-4D1A-A0FA-CD3DED28D4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5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20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8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add the other results, if you like the plot.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8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678"/>
            <a:ext cx="3730752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130"/>
            <a:ext cx="30723840" cy="8413751"/>
          </a:xfrm>
        </p:spPr>
        <p:txBody>
          <a:bodyPr/>
          <a:lstStyle>
            <a:lvl1pPr marL="0" indent="0" algn="ctr">
              <a:buNone/>
              <a:defRPr/>
            </a:lvl1pPr>
            <a:lvl2pPr marL="780991" indent="0" algn="ctr">
              <a:buNone/>
              <a:defRPr/>
            </a:lvl2pPr>
            <a:lvl3pPr marL="1561980" indent="0" algn="ctr">
              <a:buNone/>
              <a:defRPr/>
            </a:lvl3pPr>
            <a:lvl4pPr marL="2342972" indent="0" algn="ctr">
              <a:buNone/>
              <a:defRPr/>
            </a:lvl4pPr>
            <a:lvl5pPr marL="3123960" indent="0" algn="ctr">
              <a:buNone/>
              <a:defRPr/>
            </a:lvl5pPr>
            <a:lvl6pPr marL="3904953" indent="0" algn="ctr">
              <a:buNone/>
              <a:defRPr/>
            </a:lvl6pPr>
            <a:lvl7pPr marL="4685940" indent="0" algn="ctr">
              <a:buNone/>
              <a:defRPr/>
            </a:lvl7pPr>
            <a:lvl8pPr marL="5466932" indent="0" algn="ctr">
              <a:buNone/>
              <a:defRPr/>
            </a:lvl8pPr>
            <a:lvl9pPr marL="62479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2829B-615D-405C-92AA-CC730B05F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6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09646-AB56-427A-8FE4-37F4F58E8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87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480" y="2927354"/>
            <a:ext cx="9326880" cy="263334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40" y="2927354"/>
            <a:ext cx="27736800" cy="263334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2D36-2851-4F3D-B637-D0A606939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13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43891200" cy="877824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73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60320" y="12070080"/>
            <a:ext cx="31821120" cy="512064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60320" y="17190720"/>
            <a:ext cx="29992320" cy="8412480"/>
          </a:xfrm>
        </p:spPr>
        <p:txBody>
          <a:bodyPr/>
          <a:lstStyle>
            <a:lvl1pPr marL="0" indent="0">
              <a:buFont typeface="Times" charset="0"/>
              <a:buNone/>
              <a:defRPr sz="1152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21082" y="16748762"/>
            <a:ext cx="184731" cy="297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73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432000"/>
            <a:ext cx="10241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11" descr="ISU LEFT white.eps"/>
          <p:cNvPicPr>
            <a:picLocks noChangeAspect="1"/>
          </p:cNvPicPr>
          <p:nvPr userDrawn="1"/>
        </p:nvPicPr>
        <p:blipFill>
          <a:blip r:embed="rId2"/>
          <a:srcRect b="38235"/>
          <a:stretch>
            <a:fillRect/>
          </a:stretch>
        </p:blipFill>
        <p:spPr bwMode="auto">
          <a:xfrm>
            <a:off x="2560320" y="3985261"/>
            <a:ext cx="17099280" cy="187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47902" y="6217920"/>
            <a:ext cx="17556480" cy="2194560"/>
          </a:xfrm>
        </p:spPr>
        <p:txBody>
          <a:bodyPr/>
          <a:lstStyle>
            <a:lvl1pPr marL="0" indent="0">
              <a:buNone/>
              <a:defRPr sz="768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/>
              <a:t>Unit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269033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432000"/>
            <a:ext cx="10241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58080" y="30358080"/>
            <a:ext cx="11704320" cy="1828800"/>
          </a:xfrm>
        </p:spPr>
        <p:txBody>
          <a:bodyPr/>
          <a:lstStyle>
            <a:lvl1pPr marL="0" indent="0" algn="r">
              <a:buNone/>
              <a:defRPr sz="768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89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7"/>
            <a:ext cx="37307520" cy="6537958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4"/>
            <a:ext cx="37307520" cy="7200896"/>
          </a:xfrm>
        </p:spPr>
        <p:txBody>
          <a:bodyPr anchor="b"/>
          <a:lstStyle>
            <a:lvl1pPr marL="0" indent="0">
              <a:buNone/>
              <a:defRPr sz="9600"/>
            </a:lvl1pPr>
            <a:lvl2pPr marL="2194560" indent="0">
              <a:buNone/>
              <a:defRPr sz="8640"/>
            </a:lvl2pPr>
            <a:lvl3pPr marL="4389120" indent="0">
              <a:buNone/>
              <a:defRPr sz="7680"/>
            </a:lvl3pPr>
            <a:lvl4pPr marL="6583680" indent="0">
              <a:buNone/>
              <a:defRPr sz="6720"/>
            </a:lvl4pPr>
            <a:lvl5pPr marL="8778240" indent="0">
              <a:buNone/>
              <a:defRPr sz="6720"/>
            </a:lvl5pPr>
            <a:lvl6pPr marL="10972800" indent="0">
              <a:buNone/>
              <a:defRPr sz="6720"/>
            </a:lvl6pPr>
            <a:lvl7pPr marL="13167360" indent="0">
              <a:buNone/>
              <a:defRPr sz="6720"/>
            </a:lvl7pPr>
            <a:lvl8pPr marL="15361920" indent="0">
              <a:buNone/>
              <a:defRPr sz="6720"/>
            </a:lvl8pPr>
            <a:lvl9pPr marL="17556480" indent="0">
              <a:buNone/>
              <a:defRPr sz="672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432000"/>
            <a:ext cx="10241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58080" y="30358080"/>
            <a:ext cx="11704320" cy="1828800"/>
          </a:xfrm>
        </p:spPr>
        <p:txBody>
          <a:bodyPr/>
          <a:lstStyle>
            <a:lvl1pPr marL="0" indent="0" algn="r">
              <a:buNone/>
              <a:defRPr sz="768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2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60" y="5120640"/>
            <a:ext cx="17922240" cy="19751040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7120" y="5120640"/>
            <a:ext cx="17922240" cy="19751040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432000"/>
            <a:ext cx="10241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58080" y="30358080"/>
            <a:ext cx="11704320" cy="1828800"/>
          </a:xfrm>
        </p:spPr>
        <p:txBody>
          <a:bodyPr/>
          <a:lstStyle>
            <a:lvl1pPr marL="0" indent="0" algn="r">
              <a:buNone/>
              <a:defRPr sz="768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0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6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4"/>
            <a:ext cx="19392902" cy="3070861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399"/>
            <a:ext cx="19392902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7" y="7368544"/>
            <a:ext cx="19400520" cy="3070861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7" y="10439399"/>
            <a:ext cx="19400520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455360" y="27432000"/>
            <a:ext cx="10241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0358080" y="30358080"/>
            <a:ext cx="11704320" cy="1828800"/>
          </a:xfrm>
        </p:spPr>
        <p:txBody>
          <a:bodyPr/>
          <a:lstStyle>
            <a:lvl1pPr marL="0" indent="0" algn="r">
              <a:buNone/>
              <a:defRPr sz="768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03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432000"/>
            <a:ext cx="10241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58080" y="30358080"/>
            <a:ext cx="11704320" cy="1828800"/>
          </a:xfrm>
        </p:spPr>
        <p:txBody>
          <a:bodyPr/>
          <a:lstStyle>
            <a:lvl1pPr marL="0" indent="0" algn="r">
              <a:buNone/>
              <a:defRPr sz="768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74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432000"/>
            <a:ext cx="10241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58080" y="30358080"/>
            <a:ext cx="11704320" cy="1828800"/>
          </a:xfrm>
        </p:spPr>
        <p:txBody>
          <a:bodyPr/>
          <a:lstStyle>
            <a:lvl1pPr marL="0" indent="0" algn="r">
              <a:buNone/>
              <a:defRPr sz="768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1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37"/>
            <a:ext cx="14439902" cy="557784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6"/>
            <a:ext cx="24536400" cy="28094944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90"/>
            <a:ext cx="14439902" cy="22517101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432000"/>
            <a:ext cx="10241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58080" y="30358080"/>
            <a:ext cx="11704320" cy="1828800"/>
          </a:xfrm>
        </p:spPr>
        <p:txBody>
          <a:bodyPr/>
          <a:lstStyle>
            <a:lvl1pPr marL="0" indent="0" algn="r">
              <a:buNone/>
              <a:defRPr sz="768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9173-2CC4-4C14-939A-7D55CC264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89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6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18"/>
            <a:ext cx="26334720" cy="19751040"/>
          </a:xfr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41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432000"/>
            <a:ext cx="10241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58080" y="30358080"/>
            <a:ext cx="11704320" cy="1828800"/>
          </a:xfrm>
        </p:spPr>
        <p:txBody>
          <a:bodyPr/>
          <a:lstStyle>
            <a:lvl1pPr marL="0" indent="0" algn="r">
              <a:buNone/>
              <a:defRPr sz="768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23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432000"/>
            <a:ext cx="10241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58080" y="30358080"/>
            <a:ext cx="11704320" cy="1828800"/>
          </a:xfrm>
        </p:spPr>
        <p:txBody>
          <a:bodyPr/>
          <a:lstStyle>
            <a:lvl1pPr marL="0" indent="0" algn="r">
              <a:buNone/>
              <a:defRPr sz="768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22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98160" y="731520"/>
            <a:ext cx="9601200" cy="241401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31520"/>
            <a:ext cx="28072080" cy="241401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432000"/>
            <a:ext cx="10241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58080" y="30358080"/>
            <a:ext cx="11704320" cy="1828800"/>
          </a:xfrm>
        </p:spPr>
        <p:txBody>
          <a:bodyPr/>
          <a:lstStyle>
            <a:lvl1pPr marL="0" indent="0" algn="r">
              <a:buNone/>
              <a:defRPr sz="768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1855"/>
            <a:ext cx="37307520" cy="6540499"/>
          </a:xfrm>
        </p:spPr>
        <p:txBody>
          <a:bodyPr anchor="t"/>
          <a:lstStyle>
            <a:lvl1pPr algn="l">
              <a:defRPr sz="68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0952"/>
            <a:ext cx="37307520" cy="7200900"/>
          </a:xfrm>
        </p:spPr>
        <p:txBody>
          <a:bodyPr anchor="b"/>
          <a:lstStyle>
            <a:lvl1pPr marL="0" indent="0">
              <a:buNone/>
              <a:defRPr sz="3400"/>
            </a:lvl1pPr>
            <a:lvl2pPr marL="780991" indent="0">
              <a:buNone/>
              <a:defRPr sz="3000"/>
            </a:lvl2pPr>
            <a:lvl3pPr marL="1561980" indent="0">
              <a:buNone/>
              <a:defRPr sz="2800"/>
            </a:lvl3pPr>
            <a:lvl4pPr marL="2342972" indent="0">
              <a:buNone/>
              <a:defRPr sz="2400"/>
            </a:lvl4pPr>
            <a:lvl5pPr marL="3123960" indent="0">
              <a:buNone/>
              <a:defRPr sz="2400"/>
            </a:lvl5pPr>
            <a:lvl6pPr marL="3904953" indent="0">
              <a:buNone/>
              <a:defRPr sz="2400"/>
            </a:lvl6pPr>
            <a:lvl7pPr marL="4685940" indent="0">
              <a:buNone/>
              <a:defRPr sz="2400"/>
            </a:lvl7pPr>
            <a:lvl8pPr marL="5466932" indent="0">
              <a:buNone/>
              <a:defRPr sz="2400"/>
            </a:lvl8pPr>
            <a:lvl9pPr marL="6247922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3D5E-12B1-4D1E-BEB9-3B7D83BF1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00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0" y="9509131"/>
            <a:ext cx="18531840" cy="19751673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7520" y="9509131"/>
            <a:ext cx="18531840" cy="19751673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15F3-4EC3-4A82-8BBE-D8423A252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65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7625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4" y="7369177"/>
            <a:ext cx="19392900" cy="3070224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0991" indent="0">
              <a:buNone/>
              <a:defRPr sz="3400" b="1"/>
            </a:lvl2pPr>
            <a:lvl3pPr marL="1561980" indent="0">
              <a:buNone/>
              <a:defRPr sz="3000" b="1"/>
            </a:lvl3pPr>
            <a:lvl4pPr marL="2342972" indent="0">
              <a:buNone/>
              <a:defRPr sz="2800" b="1"/>
            </a:lvl4pPr>
            <a:lvl5pPr marL="3123960" indent="0">
              <a:buNone/>
              <a:defRPr sz="2800" b="1"/>
            </a:lvl5pPr>
            <a:lvl6pPr marL="3904953" indent="0">
              <a:buNone/>
              <a:defRPr sz="2800" b="1"/>
            </a:lvl6pPr>
            <a:lvl7pPr marL="4685940" indent="0">
              <a:buNone/>
              <a:defRPr sz="2800" b="1"/>
            </a:lvl7pPr>
            <a:lvl8pPr marL="5466932" indent="0">
              <a:buNone/>
              <a:defRPr sz="2800" b="1"/>
            </a:lvl8pPr>
            <a:lvl9pPr marL="6247922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4" y="10439405"/>
            <a:ext cx="19392900" cy="18967449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0" y="7369177"/>
            <a:ext cx="19400520" cy="3070224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0991" indent="0">
              <a:buNone/>
              <a:defRPr sz="3400" b="1"/>
            </a:lvl2pPr>
            <a:lvl3pPr marL="1561980" indent="0">
              <a:buNone/>
              <a:defRPr sz="3000" b="1"/>
            </a:lvl3pPr>
            <a:lvl4pPr marL="2342972" indent="0">
              <a:buNone/>
              <a:defRPr sz="2800" b="1"/>
            </a:lvl4pPr>
            <a:lvl5pPr marL="3123960" indent="0">
              <a:buNone/>
              <a:defRPr sz="2800" b="1"/>
            </a:lvl5pPr>
            <a:lvl6pPr marL="3904953" indent="0">
              <a:buNone/>
              <a:defRPr sz="2800" b="1"/>
            </a:lvl6pPr>
            <a:lvl7pPr marL="4685940" indent="0">
              <a:buNone/>
              <a:defRPr sz="2800" b="1"/>
            </a:lvl7pPr>
            <a:lvl8pPr marL="5466932" indent="0">
              <a:buNone/>
              <a:defRPr sz="2800" b="1"/>
            </a:lvl8pPr>
            <a:lvl9pPr marL="6247922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0" y="10439405"/>
            <a:ext cx="19400520" cy="18967449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6474-DFDE-479E-A226-2EAA03BB1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29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89A45-3709-4041-9304-949F22ED9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05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D8C19-8A3E-4360-8B6C-DD7A5BA67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8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1281"/>
            <a:ext cx="14439900" cy="557847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1280"/>
            <a:ext cx="24536400" cy="28095573"/>
          </a:xfrm>
        </p:spPr>
        <p:txBody>
          <a:bodyPr/>
          <a:lstStyle>
            <a:lvl1pPr>
              <a:defRPr sz="54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6889751"/>
            <a:ext cx="14439900" cy="22517100"/>
          </a:xfrm>
        </p:spPr>
        <p:txBody>
          <a:bodyPr/>
          <a:lstStyle>
            <a:lvl1pPr marL="0" indent="0">
              <a:buNone/>
              <a:defRPr sz="2400"/>
            </a:lvl1pPr>
            <a:lvl2pPr marL="780991" indent="0">
              <a:buNone/>
              <a:defRPr sz="2000"/>
            </a:lvl2pPr>
            <a:lvl3pPr marL="1561980" indent="0">
              <a:buNone/>
              <a:defRPr sz="1800"/>
            </a:lvl3pPr>
            <a:lvl4pPr marL="2342972" indent="0">
              <a:buNone/>
              <a:defRPr sz="1600"/>
            </a:lvl4pPr>
            <a:lvl5pPr marL="3123960" indent="0">
              <a:buNone/>
              <a:defRPr sz="1600"/>
            </a:lvl5pPr>
            <a:lvl6pPr marL="3904953" indent="0">
              <a:buNone/>
              <a:defRPr sz="1600"/>
            </a:lvl6pPr>
            <a:lvl7pPr marL="4685940" indent="0">
              <a:buNone/>
              <a:defRPr sz="1600"/>
            </a:lvl7pPr>
            <a:lvl8pPr marL="5466932" indent="0">
              <a:buNone/>
              <a:defRPr sz="1600"/>
            </a:lvl8pPr>
            <a:lvl9pPr marL="624792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96A17-C2EA-41F6-8784-9F7630BB5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0" y="23044154"/>
            <a:ext cx="26334720" cy="2717801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0" y="2940053"/>
            <a:ext cx="26334720" cy="19751675"/>
          </a:xfrm>
        </p:spPr>
        <p:txBody>
          <a:bodyPr/>
          <a:lstStyle>
            <a:lvl1pPr marL="0" indent="0">
              <a:buNone/>
              <a:defRPr sz="5400"/>
            </a:lvl1pPr>
            <a:lvl2pPr marL="780991" indent="0">
              <a:buNone/>
              <a:defRPr sz="4800"/>
            </a:lvl2pPr>
            <a:lvl3pPr marL="1561980" indent="0">
              <a:buNone/>
              <a:defRPr sz="4000"/>
            </a:lvl3pPr>
            <a:lvl4pPr marL="2342972" indent="0">
              <a:buNone/>
              <a:defRPr sz="3400"/>
            </a:lvl4pPr>
            <a:lvl5pPr marL="3123960" indent="0">
              <a:buNone/>
              <a:defRPr sz="3400"/>
            </a:lvl5pPr>
            <a:lvl6pPr marL="3904953" indent="0">
              <a:buNone/>
              <a:defRPr sz="3400"/>
            </a:lvl6pPr>
            <a:lvl7pPr marL="4685940" indent="0">
              <a:buNone/>
              <a:defRPr sz="3400"/>
            </a:lvl7pPr>
            <a:lvl8pPr marL="5466932" indent="0">
              <a:buNone/>
              <a:defRPr sz="3400"/>
            </a:lvl8pPr>
            <a:lvl9pPr marL="6247922" indent="0">
              <a:buNone/>
              <a:defRPr sz="3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0" y="25761954"/>
            <a:ext cx="26334720" cy="3863975"/>
          </a:xfrm>
        </p:spPr>
        <p:txBody>
          <a:bodyPr/>
          <a:lstStyle>
            <a:lvl1pPr marL="0" indent="0">
              <a:buNone/>
              <a:defRPr sz="2400"/>
            </a:lvl1pPr>
            <a:lvl2pPr marL="780991" indent="0">
              <a:buNone/>
              <a:defRPr sz="2000"/>
            </a:lvl2pPr>
            <a:lvl3pPr marL="1561980" indent="0">
              <a:buNone/>
              <a:defRPr sz="1800"/>
            </a:lvl3pPr>
            <a:lvl4pPr marL="2342972" indent="0">
              <a:buNone/>
              <a:defRPr sz="1600"/>
            </a:lvl4pPr>
            <a:lvl5pPr marL="3123960" indent="0">
              <a:buNone/>
              <a:defRPr sz="1600"/>
            </a:lvl5pPr>
            <a:lvl6pPr marL="3904953" indent="0">
              <a:buNone/>
              <a:defRPr sz="1600"/>
            </a:lvl6pPr>
            <a:lvl7pPr marL="4685940" indent="0">
              <a:buNone/>
              <a:defRPr sz="1600"/>
            </a:lvl7pPr>
            <a:lvl8pPr marL="5466932" indent="0">
              <a:buNone/>
              <a:defRPr sz="1600"/>
            </a:lvl8pPr>
            <a:lvl9pPr marL="624792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D5E20-D2B5-45C8-9DC4-5C47A6595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97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7" y="2928098"/>
            <a:ext cx="373062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4210" tIns="107105" rIns="214210" bIns="1071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7" y="9510436"/>
            <a:ext cx="37306250" cy="197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4210" tIns="107105" rIns="214210" bIns="107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6" y="29990305"/>
            <a:ext cx="9144000" cy="219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4210" tIns="107105" rIns="214210" bIns="107105" numCol="1" anchor="t" anchorCtr="0" compatLnSpc="1">
            <a:prstTxWarp prst="textNoShape">
              <a:avLst/>
            </a:prstTxWarp>
          </a:bodyPr>
          <a:lstStyle>
            <a:lvl1pPr>
              <a:defRPr sz="6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7" y="29990305"/>
            <a:ext cx="13900150" cy="219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4210" tIns="107105" rIns="214210" bIns="107105" numCol="1" anchor="t" anchorCtr="0" compatLnSpc="1">
            <a:prstTxWarp prst="textNoShape">
              <a:avLst/>
            </a:prstTxWarp>
          </a:bodyPr>
          <a:lstStyle>
            <a:lvl1pPr algn="ctr">
              <a:defRPr sz="6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6" y="29990305"/>
            <a:ext cx="9144000" cy="219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4210" tIns="107105" rIns="214210" bIns="107105" numCol="1" anchor="t" anchorCtr="0" compatLnSpc="1">
            <a:prstTxWarp prst="textNoShape">
              <a:avLst/>
            </a:prstTxWarp>
          </a:bodyPr>
          <a:lstStyle>
            <a:lvl1pPr algn="r">
              <a:defRPr sz="6400"/>
            </a:lvl1pPr>
          </a:lstStyle>
          <a:p>
            <a:pPr>
              <a:defRPr/>
            </a:pPr>
            <a:fld id="{40C3ADD7-FCC5-4A4D-9237-70966B3E2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83083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196B0C"/>
          </a:solidFill>
          <a:latin typeface="+mj-lt"/>
          <a:ea typeface="MS PGothic" panose="020B0600070205080204" pitchFamily="34" charset="-128"/>
          <a:cs typeface="ＭＳ Ｐゴシック" pitchFamily="-28" charset="-128"/>
        </a:defRPr>
      </a:lvl1pPr>
      <a:lvl2pPr algn="ctr" defTabSz="4283083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196B0C"/>
          </a:solidFill>
          <a:latin typeface="Helvetica" pitchFamily="-28" charset="0"/>
          <a:ea typeface="MS PGothic" panose="020B0600070205080204" pitchFamily="34" charset="-128"/>
          <a:cs typeface="ＭＳ Ｐゴシック" pitchFamily="-28" charset="-128"/>
        </a:defRPr>
      </a:lvl2pPr>
      <a:lvl3pPr algn="ctr" defTabSz="4283083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196B0C"/>
          </a:solidFill>
          <a:latin typeface="Helvetica" pitchFamily="-28" charset="0"/>
          <a:ea typeface="MS PGothic" panose="020B0600070205080204" pitchFamily="34" charset="-128"/>
          <a:cs typeface="ＭＳ Ｐゴシック" pitchFamily="-28" charset="-128"/>
        </a:defRPr>
      </a:lvl3pPr>
      <a:lvl4pPr algn="ctr" defTabSz="4283083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196B0C"/>
          </a:solidFill>
          <a:latin typeface="Helvetica" pitchFamily="-28" charset="0"/>
          <a:ea typeface="MS PGothic" panose="020B0600070205080204" pitchFamily="34" charset="-128"/>
          <a:cs typeface="ＭＳ Ｐゴシック" pitchFamily="-28" charset="-128"/>
        </a:defRPr>
      </a:lvl4pPr>
      <a:lvl5pPr algn="ctr" defTabSz="4283083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196B0C"/>
          </a:solidFill>
          <a:latin typeface="Helvetica" pitchFamily="-28" charset="0"/>
          <a:ea typeface="MS PGothic" panose="020B0600070205080204" pitchFamily="34" charset="-128"/>
          <a:cs typeface="ＭＳ Ｐゴシック" pitchFamily="-28" charset="-128"/>
        </a:defRPr>
      </a:lvl5pPr>
      <a:lvl6pPr marL="780991" algn="ctr" defTabSz="4284598" rtl="0" fontAlgn="base">
        <a:spcBef>
          <a:spcPct val="0"/>
        </a:spcBef>
        <a:spcAft>
          <a:spcPct val="0"/>
        </a:spcAft>
        <a:defRPr sz="8200" b="1">
          <a:solidFill>
            <a:srgbClr val="196B0C"/>
          </a:solidFill>
          <a:latin typeface="Helvetica" pitchFamily="-28" charset="0"/>
        </a:defRPr>
      </a:lvl6pPr>
      <a:lvl7pPr marL="1561980" algn="ctr" defTabSz="4284598" rtl="0" fontAlgn="base">
        <a:spcBef>
          <a:spcPct val="0"/>
        </a:spcBef>
        <a:spcAft>
          <a:spcPct val="0"/>
        </a:spcAft>
        <a:defRPr sz="8200" b="1">
          <a:solidFill>
            <a:srgbClr val="196B0C"/>
          </a:solidFill>
          <a:latin typeface="Helvetica" pitchFamily="-28" charset="0"/>
        </a:defRPr>
      </a:lvl7pPr>
      <a:lvl8pPr marL="2342972" algn="ctr" defTabSz="4284598" rtl="0" fontAlgn="base">
        <a:spcBef>
          <a:spcPct val="0"/>
        </a:spcBef>
        <a:spcAft>
          <a:spcPct val="0"/>
        </a:spcAft>
        <a:defRPr sz="8200" b="1">
          <a:solidFill>
            <a:srgbClr val="196B0C"/>
          </a:solidFill>
          <a:latin typeface="Helvetica" pitchFamily="-28" charset="0"/>
        </a:defRPr>
      </a:lvl8pPr>
      <a:lvl9pPr marL="3123960" algn="ctr" defTabSz="4284598" rtl="0" fontAlgn="base">
        <a:spcBef>
          <a:spcPct val="0"/>
        </a:spcBef>
        <a:spcAft>
          <a:spcPct val="0"/>
        </a:spcAft>
        <a:defRPr sz="8200" b="1">
          <a:solidFill>
            <a:srgbClr val="196B0C"/>
          </a:solidFill>
          <a:latin typeface="Helvetica" pitchFamily="-28" charset="0"/>
        </a:defRPr>
      </a:lvl9pPr>
    </p:titleStyle>
    <p:bodyStyle>
      <a:lvl1pPr marL="584201" indent="-584201" algn="l" defTabSz="428308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196B0C"/>
          </a:solidFill>
          <a:latin typeface="+mn-lt"/>
          <a:ea typeface="MS PGothic" panose="020B0600070205080204" pitchFamily="34" charset="-128"/>
          <a:cs typeface="ＭＳ Ｐゴシック" pitchFamily="-28" charset="-128"/>
        </a:defRPr>
      </a:lvl1pPr>
      <a:lvl2pPr marL="3479805" indent="-3286130" algn="l" defTabSz="4283083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Times" pitchFamily="-28" charset="0"/>
          <a:ea typeface="MS PGothic" panose="020B0600070205080204" pitchFamily="34" charset="-128"/>
        </a:defRPr>
      </a:lvl2pPr>
      <a:lvl3pPr marL="5353058" indent="-1069978" algn="l" defTabSz="4283083" rtl="0" eaLnBrk="0" fontAlgn="base" hangingPunct="0">
        <a:spcBef>
          <a:spcPct val="20000"/>
        </a:spcBef>
        <a:spcAft>
          <a:spcPct val="0"/>
        </a:spcAft>
        <a:buChar char="•"/>
        <a:defRPr sz="11199">
          <a:solidFill>
            <a:schemeClr val="tx1"/>
          </a:solidFill>
          <a:latin typeface="Times" pitchFamily="-28" charset="0"/>
          <a:ea typeface="MS PGothic" panose="020B0600070205080204" pitchFamily="34" charset="-128"/>
        </a:defRPr>
      </a:lvl3pPr>
      <a:lvl4pPr marL="7496188" indent="-1069978" algn="l" defTabSz="4283083" rtl="0" eaLnBrk="0" fontAlgn="base" hangingPunct="0">
        <a:spcBef>
          <a:spcPct val="20000"/>
        </a:spcBef>
        <a:spcAft>
          <a:spcPct val="0"/>
        </a:spcAft>
        <a:buChar char="–"/>
        <a:defRPr sz="9400">
          <a:solidFill>
            <a:schemeClr val="tx1"/>
          </a:solidFill>
          <a:latin typeface="Times" pitchFamily="-28" charset="0"/>
          <a:ea typeface="MS PGothic" panose="020B0600070205080204" pitchFamily="34" charset="-128"/>
        </a:defRPr>
      </a:lvl4pPr>
      <a:lvl5pPr marL="9639315" indent="-1069978" algn="l" defTabSz="4283083" rtl="0" eaLnBrk="0" fontAlgn="base" hangingPunct="0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Times" pitchFamily="-28" charset="0"/>
          <a:ea typeface="MS PGothic" panose="020B0600070205080204" pitchFamily="34" charset="-128"/>
        </a:defRPr>
      </a:lvl5pPr>
      <a:lvl6pPr marL="10421340" indent="-1071153" algn="l" defTabSz="4284598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Times" pitchFamily="-28" charset="0"/>
          <a:ea typeface="ＭＳ Ｐゴシック" pitchFamily="-28" charset="-128"/>
        </a:defRPr>
      </a:lvl6pPr>
      <a:lvl7pPr marL="11202329" indent="-1071153" algn="l" defTabSz="4284598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Times" pitchFamily="-28" charset="0"/>
          <a:ea typeface="ＭＳ Ｐゴシック" pitchFamily="-28" charset="-128"/>
        </a:defRPr>
      </a:lvl7pPr>
      <a:lvl8pPr marL="11983321" indent="-1071153" algn="l" defTabSz="4284598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Times" pitchFamily="-28" charset="0"/>
          <a:ea typeface="ＭＳ Ｐゴシック" pitchFamily="-28" charset="-128"/>
        </a:defRPr>
      </a:lvl8pPr>
      <a:lvl9pPr marL="12764309" indent="-1071153" algn="l" defTabSz="4284598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Times" pitchFamily="-28" charset="0"/>
          <a:ea typeface="ＭＳ Ｐゴシック" pitchFamily="-28" charset="-128"/>
        </a:defRPr>
      </a:lvl9pPr>
    </p:bodyStyle>
    <p:otherStyle>
      <a:defPPr>
        <a:defRPr lang="en-US"/>
      </a:defPPr>
      <a:lvl1pPr marL="0" algn="l" defTabSz="7809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80991" algn="l" defTabSz="7809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61980" algn="l" defTabSz="7809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42972" algn="l" defTabSz="7809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23960" algn="l" defTabSz="7809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904953" algn="l" defTabSz="7809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85940" algn="l" defTabSz="7809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66932" algn="l" defTabSz="7809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247922" algn="l" defTabSz="7809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29260800"/>
            <a:ext cx="43891200" cy="36576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73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560" y="731520"/>
            <a:ext cx="3730752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3360" y="5120640"/>
            <a:ext cx="36576000" cy="1975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021082" y="16748762"/>
            <a:ext cx="184731" cy="297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73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432000"/>
            <a:ext cx="10241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ISU LEFT white.eps"/>
          <p:cNvPicPr>
            <a:picLocks noChangeAspect="1"/>
          </p:cNvPicPr>
          <p:nvPr userDrawn="1"/>
        </p:nvPicPr>
        <p:blipFill>
          <a:blip r:embed="rId13"/>
          <a:srcRect b="38235"/>
          <a:stretch>
            <a:fillRect/>
          </a:stretch>
        </p:blipFill>
        <p:spPr bwMode="auto">
          <a:xfrm>
            <a:off x="2560320" y="30556457"/>
            <a:ext cx="11503152" cy="126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432000" y="30312480"/>
            <a:ext cx="14813280" cy="175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8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7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6800">
          <a:solidFill>
            <a:srgbClr val="C810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800">
          <a:solidFill>
            <a:srgbClr val="CE1126"/>
          </a:solidFill>
          <a:latin typeface="Univers 67 CondensedBold" charset="0"/>
        </a:defRPr>
      </a:lvl2pPr>
      <a:lvl3pPr algn="l" rtl="0" fontAlgn="base">
        <a:spcBef>
          <a:spcPct val="0"/>
        </a:spcBef>
        <a:spcAft>
          <a:spcPct val="0"/>
        </a:spcAft>
        <a:defRPr sz="16800">
          <a:solidFill>
            <a:srgbClr val="CE1126"/>
          </a:solidFill>
          <a:latin typeface="Univers 67 CondensedBold" charset="0"/>
        </a:defRPr>
      </a:lvl3pPr>
      <a:lvl4pPr algn="l" rtl="0" fontAlgn="base">
        <a:spcBef>
          <a:spcPct val="0"/>
        </a:spcBef>
        <a:spcAft>
          <a:spcPct val="0"/>
        </a:spcAft>
        <a:defRPr sz="16800">
          <a:solidFill>
            <a:srgbClr val="CE1126"/>
          </a:solidFill>
          <a:latin typeface="Univers 67 CondensedBold" charset="0"/>
        </a:defRPr>
      </a:lvl4pPr>
      <a:lvl5pPr algn="l" rtl="0" fontAlgn="base">
        <a:spcBef>
          <a:spcPct val="0"/>
        </a:spcBef>
        <a:spcAft>
          <a:spcPct val="0"/>
        </a:spcAft>
        <a:defRPr sz="16800">
          <a:solidFill>
            <a:srgbClr val="CE1126"/>
          </a:solidFill>
          <a:latin typeface="Univers 67 CondensedBold" charset="0"/>
        </a:defRPr>
      </a:lvl5pPr>
      <a:lvl6pPr marL="2194560" algn="l" rtl="0" fontAlgn="base">
        <a:spcBef>
          <a:spcPct val="0"/>
        </a:spcBef>
        <a:spcAft>
          <a:spcPct val="0"/>
        </a:spcAft>
        <a:defRPr sz="16800">
          <a:solidFill>
            <a:srgbClr val="CE1126"/>
          </a:solidFill>
          <a:latin typeface="Univers 67 CondensedBold" charset="0"/>
        </a:defRPr>
      </a:lvl6pPr>
      <a:lvl7pPr marL="4389120" algn="l" rtl="0" fontAlgn="base">
        <a:spcBef>
          <a:spcPct val="0"/>
        </a:spcBef>
        <a:spcAft>
          <a:spcPct val="0"/>
        </a:spcAft>
        <a:defRPr sz="16800">
          <a:solidFill>
            <a:srgbClr val="CE1126"/>
          </a:solidFill>
          <a:latin typeface="Univers 67 CondensedBold" charset="0"/>
        </a:defRPr>
      </a:lvl7pPr>
      <a:lvl8pPr marL="6583680" algn="l" rtl="0" fontAlgn="base">
        <a:spcBef>
          <a:spcPct val="0"/>
        </a:spcBef>
        <a:spcAft>
          <a:spcPct val="0"/>
        </a:spcAft>
        <a:defRPr sz="16800">
          <a:solidFill>
            <a:srgbClr val="CE1126"/>
          </a:solidFill>
          <a:latin typeface="Univers 67 CondensedBold" charset="0"/>
        </a:defRPr>
      </a:lvl8pPr>
      <a:lvl9pPr marL="8778240" algn="l" rtl="0" fontAlgn="base">
        <a:spcBef>
          <a:spcPct val="0"/>
        </a:spcBef>
        <a:spcAft>
          <a:spcPct val="0"/>
        </a:spcAft>
        <a:defRPr sz="16800">
          <a:solidFill>
            <a:srgbClr val="CE1126"/>
          </a:solidFill>
          <a:latin typeface="Univers 67 CondensedBold" charset="0"/>
        </a:defRPr>
      </a:lvl9pPr>
    </p:titleStyle>
    <p:bodyStyle>
      <a:lvl1pPr marL="1645920" indent="-164592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2480">
          <a:solidFill>
            <a:srgbClr val="6E6259"/>
          </a:solidFill>
          <a:latin typeface="+mn-lt"/>
          <a:ea typeface="+mn-ea"/>
          <a:cs typeface="+mn-cs"/>
        </a:defRPr>
      </a:lvl1pPr>
      <a:lvl2pPr marL="3566160" indent="-1371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2480">
          <a:solidFill>
            <a:srgbClr val="6E6259"/>
          </a:solidFill>
          <a:latin typeface="+mn-lt"/>
          <a:ea typeface="Geneva" charset="-128"/>
        </a:defRPr>
      </a:lvl2pPr>
      <a:lvl3pPr marL="5486400" indent="-109728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2480">
          <a:solidFill>
            <a:srgbClr val="6E6259"/>
          </a:solidFill>
          <a:latin typeface="+mn-lt"/>
          <a:ea typeface="Geneva" charset="-128"/>
        </a:defRPr>
      </a:lvl3pPr>
      <a:lvl4pPr marL="7680960" indent="-109728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2480">
          <a:solidFill>
            <a:srgbClr val="6E6259"/>
          </a:solidFill>
          <a:latin typeface="+mn-lt"/>
          <a:ea typeface="Geneva" charset="-128"/>
        </a:defRPr>
      </a:lvl4pPr>
      <a:lvl5pPr marL="9875520" indent="-109728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2480">
          <a:solidFill>
            <a:srgbClr val="6E6259"/>
          </a:solidFill>
          <a:latin typeface="+mn-lt"/>
          <a:ea typeface="Geneva" charset="-128"/>
        </a:defRPr>
      </a:lvl5pPr>
      <a:lvl6pPr marL="12070080" indent="-109728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2480">
          <a:solidFill>
            <a:srgbClr val="7A6E67"/>
          </a:solidFill>
          <a:latin typeface="+mn-lt"/>
          <a:ea typeface="Geneva" charset="-128"/>
        </a:defRPr>
      </a:lvl6pPr>
      <a:lvl7pPr marL="14264640" indent="-109728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2480">
          <a:solidFill>
            <a:srgbClr val="7A6E67"/>
          </a:solidFill>
          <a:latin typeface="+mn-lt"/>
          <a:ea typeface="Geneva" charset="-128"/>
        </a:defRPr>
      </a:lvl7pPr>
      <a:lvl8pPr marL="16459200" indent="-109728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2480">
          <a:solidFill>
            <a:srgbClr val="7A6E67"/>
          </a:solidFill>
          <a:latin typeface="+mn-lt"/>
          <a:ea typeface="Geneva" charset="-128"/>
        </a:defRPr>
      </a:lvl8pPr>
      <a:lvl9pPr marL="18653760" indent="-109728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248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png"/><Relationship Id="rId18" Type="http://schemas.openxmlformats.org/officeDocument/2006/relationships/image" Target="../media/image13.jpe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2.jpeg"/><Relationship Id="rId25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hyperlink" Target="https://www.hoosieragtoday.com/time-to-start-planning-crop-insurance-strateg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image" Target="../media/image9.sv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9572"/>
            <a:ext cx="43891200" cy="381145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1634710" y="2301858"/>
            <a:ext cx="40621780" cy="331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0177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4749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29321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3893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0474" dirty="0"/>
              <a:t>Water Quality Impacts of Farm Management Optimization under Uncertainty</a:t>
            </a:r>
          </a:p>
        </p:txBody>
      </p:sp>
      <p:sp>
        <p:nvSpPr>
          <p:cNvPr id="2060" name="Rectangle 37"/>
          <p:cNvSpPr>
            <a:spLocks noChangeArrowheads="1"/>
          </p:cNvSpPr>
          <p:nvPr/>
        </p:nvSpPr>
        <p:spPr bwMode="auto">
          <a:xfrm>
            <a:off x="13995709" y="5724266"/>
            <a:ext cx="16230600" cy="109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0177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4749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29321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3893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Gorkem Emirhuseyinoglu and Sarah M. Ryan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251730" y="23970885"/>
            <a:ext cx="14364845" cy="138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804"/>
          </a:p>
        </p:txBody>
      </p:sp>
      <p:sp>
        <p:nvSpPr>
          <p:cNvPr id="15" name="Rectangle 130"/>
          <p:cNvSpPr>
            <a:spLocks noChangeArrowheads="1"/>
          </p:cNvSpPr>
          <p:nvPr/>
        </p:nvSpPr>
        <p:spPr bwMode="auto">
          <a:xfrm>
            <a:off x="666565" y="15760896"/>
            <a:ext cx="3519074" cy="138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804"/>
          </a:p>
        </p:txBody>
      </p:sp>
      <p:sp>
        <p:nvSpPr>
          <p:cNvPr id="169" name="AutoShape 10"/>
          <p:cNvSpPr>
            <a:spLocks noChangeArrowheads="1"/>
          </p:cNvSpPr>
          <p:nvPr/>
        </p:nvSpPr>
        <p:spPr bwMode="auto">
          <a:xfrm>
            <a:off x="384120" y="7303554"/>
            <a:ext cx="13611589" cy="1415506"/>
          </a:xfrm>
          <a:prstGeom prst="roundRect">
            <a:avLst>
              <a:gd name="adj" fmla="val 16667"/>
            </a:avLst>
          </a:prstGeom>
          <a:solidFill>
            <a:srgbClr val="B31536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0177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4749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29321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3893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545" dirty="0">
                <a:solidFill>
                  <a:schemeClr val="bg1"/>
                </a:solidFill>
              </a:rPr>
              <a:t>BACKGROUND &amp; MOTIVATION</a:t>
            </a:r>
          </a:p>
        </p:txBody>
      </p:sp>
      <p:sp>
        <p:nvSpPr>
          <p:cNvPr id="171" name="Rectangle 130"/>
          <p:cNvSpPr>
            <a:spLocks noChangeArrowheads="1"/>
          </p:cNvSpPr>
          <p:nvPr/>
        </p:nvSpPr>
        <p:spPr bwMode="auto">
          <a:xfrm>
            <a:off x="832820" y="10987017"/>
            <a:ext cx="3519074" cy="138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804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984852" y="616455"/>
            <a:ext cx="24532678" cy="13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7854" b="1" dirty="0">
                <a:solidFill>
                  <a:srgbClr val="FFFFFF"/>
                </a:solidFill>
                <a:latin typeface="Arial" charset="0"/>
              </a:rPr>
              <a:t>Industrial and Manufacturing Systems Engineering</a:t>
            </a:r>
          </a:p>
        </p:txBody>
      </p:sp>
      <p:pic>
        <p:nvPicPr>
          <p:cNvPr id="33" name="Picture 2" descr="617f53bf-c211-42ce-958e-4835524abb40@mai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7"/>
          <a:stretch/>
        </p:blipFill>
        <p:spPr bwMode="auto">
          <a:xfrm>
            <a:off x="1074409" y="-1276626"/>
            <a:ext cx="16358569" cy="18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10">
            <a:extLst>
              <a:ext uri="{FF2B5EF4-FFF2-40B4-BE49-F238E27FC236}">
                <a16:creationId xmlns:a16="http://schemas.microsoft.com/office/drawing/2014/main" id="{9C3457A9-41F1-49E8-B22E-B29ED52DF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9807" y="7305705"/>
            <a:ext cx="13611589" cy="1415506"/>
          </a:xfrm>
          <a:prstGeom prst="roundRect">
            <a:avLst>
              <a:gd name="adj" fmla="val 16667"/>
            </a:avLst>
          </a:prstGeom>
          <a:solidFill>
            <a:srgbClr val="B31536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0177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4749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29321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3893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545" dirty="0">
                <a:solidFill>
                  <a:schemeClr val="bg1"/>
                </a:solidFill>
              </a:rPr>
              <a:t>PROBLEM SETTING</a:t>
            </a:r>
          </a:p>
        </p:txBody>
      </p:sp>
      <p:sp>
        <p:nvSpPr>
          <p:cNvPr id="77" name="AutoShape 10">
            <a:extLst>
              <a:ext uri="{FF2B5EF4-FFF2-40B4-BE49-F238E27FC236}">
                <a16:creationId xmlns:a16="http://schemas.microsoft.com/office/drawing/2014/main" id="{17F2F5C2-C9DF-4E2E-BB71-EE2C2B894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5813" y="7303554"/>
            <a:ext cx="13611589" cy="1415506"/>
          </a:xfrm>
          <a:prstGeom prst="roundRect">
            <a:avLst>
              <a:gd name="adj" fmla="val 16667"/>
            </a:avLst>
          </a:prstGeom>
          <a:solidFill>
            <a:srgbClr val="B31536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0177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4749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29321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3893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545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79" name="AutoShape 10">
            <a:extLst>
              <a:ext uri="{FF2B5EF4-FFF2-40B4-BE49-F238E27FC236}">
                <a16:creationId xmlns:a16="http://schemas.microsoft.com/office/drawing/2014/main" id="{62F2217A-D503-4C83-9F6A-F7D4F7ECB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7110" y="17314756"/>
            <a:ext cx="13611589" cy="1415506"/>
          </a:xfrm>
          <a:prstGeom prst="roundRect">
            <a:avLst>
              <a:gd name="adj" fmla="val 16667"/>
            </a:avLst>
          </a:prstGeom>
          <a:solidFill>
            <a:srgbClr val="B31536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0177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4749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29321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389313" indent="268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545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26116C-52A3-4616-BA34-CA71713EE67F}"/>
              </a:ext>
            </a:extLst>
          </p:cNvPr>
          <p:cNvSpPr txBox="1"/>
          <p:nvPr/>
        </p:nvSpPr>
        <p:spPr>
          <a:xfrm>
            <a:off x="2725220" y="9068307"/>
            <a:ext cx="8959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2"/>
                </a:solidFill>
              </a:rPr>
              <a:t>Two Sides of the Agricultural Production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FF36F4-A6B7-4B47-BD5C-66071A677002}"/>
              </a:ext>
            </a:extLst>
          </p:cNvPr>
          <p:cNvGrpSpPr/>
          <p:nvPr/>
        </p:nvGrpSpPr>
        <p:grpSpPr>
          <a:xfrm>
            <a:off x="2725220" y="10020056"/>
            <a:ext cx="8418146" cy="5054329"/>
            <a:chOff x="1676400" y="1100128"/>
            <a:chExt cx="5710158" cy="3279803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41953FD-72CA-416A-8EC1-7D630A902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1100128"/>
              <a:ext cx="1981200" cy="327980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CCF892D-48C6-49DA-AEBD-9C29E53E8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0" y="1219616"/>
              <a:ext cx="2052558" cy="3040825"/>
            </a:xfrm>
            <a:prstGeom prst="rect">
              <a:avLst/>
            </a:prstGeom>
          </p:spPr>
        </p:pic>
        <p:sp>
          <p:nvSpPr>
            <p:cNvPr id="61" name="Arrow: Left-Right 60">
              <a:extLst>
                <a:ext uri="{FF2B5EF4-FFF2-40B4-BE49-F238E27FC236}">
                  <a16:creationId xmlns:a16="http://schemas.microsoft.com/office/drawing/2014/main" id="{A2B38814-463D-4B02-B20E-599C45429683}"/>
                </a:ext>
              </a:extLst>
            </p:cNvPr>
            <p:cNvSpPr/>
            <p:nvPr/>
          </p:nvSpPr>
          <p:spPr bwMode="auto">
            <a:xfrm>
              <a:off x="3505200" y="2359028"/>
              <a:ext cx="1600200" cy="762000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94AF43-B37F-4EFC-88AF-469BF48B2EBF}"/>
              </a:ext>
            </a:extLst>
          </p:cNvPr>
          <p:cNvGrpSpPr/>
          <p:nvPr/>
        </p:nvGrpSpPr>
        <p:grpSpPr>
          <a:xfrm>
            <a:off x="274419" y="16237405"/>
            <a:ext cx="14658774" cy="9119121"/>
            <a:chOff x="285335" y="15472795"/>
            <a:chExt cx="14658774" cy="91191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AE8E476-CE4F-4167-AF0E-5F176089D420}"/>
                </a:ext>
              </a:extLst>
            </p:cNvPr>
            <p:cNvGrpSpPr/>
            <p:nvPr/>
          </p:nvGrpSpPr>
          <p:grpSpPr>
            <a:xfrm>
              <a:off x="995767" y="19838735"/>
              <a:ext cx="6398687" cy="4666875"/>
              <a:chOff x="8211240" y="17353763"/>
              <a:chExt cx="6012787" cy="5384283"/>
            </a:xfrm>
          </p:grpSpPr>
          <p:sp>
            <p:nvSpPr>
              <p:cNvPr id="84" name="TextBox 52">
                <a:extLst>
                  <a:ext uri="{FF2B5EF4-FFF2-40B4-BE49-F238E27FC236}">
                    <a16:creationId xmlns:a16="http://schemas.microsoft.com/office/drawing/2014/main" id="{370ACE5A-289E-45C8-9EAB-2716BE8C97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3286" y="17353763"/>
                <a:ext cx="5840741" cy="361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97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97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97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97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fr-FR" altLang="en-US" sz="1964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UW </a:t>
                </a:r>
                <a:r>
                  <a:rPr lang="fr-FR" altLang="en-US" sz="1964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Environmental</a:t>
                </a:r>
                <a:r>
                  <a:rPr lang="fr-FR" altLang="en-US" sz="1964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altLang="en-US" sz="1964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Resources</a:t>
                </a:r>
                <a:r>
                  <a:rPr lang="fr-FR" altLang="en-US" sz="1964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Center (ERC)</a:t>
                </a:r>
                <a:endParaRPr lang="en-US" altLang="en-US" sz="1964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DA189A6D-0FAF-4B3E-BCC2-D62C4A501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1240" y="18036100"/>
                <a:ext cx="4330094" cy="4701946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BD6CDB-4F55-4EE5-A048-AB4AE3FB77C2}"/>
                </a:ext>
              </a:extLst>
            </p:cNvPr>
            <p:cNvSpPr txBox="1"/>
            <p:nvPr/>
          </p:nvSpPr>
          <p:spPr>
            <a:xfrm>
              <a:off x="285335" y="16462279"/>
              <a:ext cx="14658774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3467" indent="-623467">
                <a:buFont typeface="Arial" panose="020B0604020202020204" pitchFamily="34" charset="0"/>
                <a:buChar char="•"/>
              </a:pPr>
              <a:r>
                <a:rPr lang="en-US" sz="4000" dirty="0"/>
                <a:t>Agricultural practices add more N to surface waters than they would receive under normal conditions</a:t>
              </a:r>
            </a:p>
            <a:p>
              <a:pPr marL="623467" indent="-623467">
                <a:buFont typeface="Arial" panose="020B0604020202020204" pitchFamily="34" charset="0"/>
                <a:buChar char="•"/>
              </a:pPr>
              <a:r>
                <a:rPr lang="en-US" sz="4000" dirty="0"/>
                <a:t>Nutrients are necessary for agricultural production</a:t>
              </a:r>
            </a:p>
            <a:p>
              <a:pPr marL="623467" indent="-623467">
                <a:buFont typeface="Arial" panose="020B0604020202020204" pitchFamily="34" charset="0"/>
                <a:buChar char="•"/>
              </a:pPr>
              <a:r>
                <a:rPr lang="en-US" sz="4000" dirty="0"/>
                <a:t>Fertilizers are the only means to boost nutrient levels of the soil</a:t>
              </a:r>
            </a:p>
            <a:p>
              <a:pPr marL="623467" indent="-623467">
                <a:buFont typeface="Arial" panose="020B0604020202020204" pitchFamily="34" charset="0"/>
                <a:buChar char="•"/>
              </a:pPr>
              <a:r>
                <a:rPr lang="en-US" sz="3900" dirty="0"/>
                <a:t>Nitrogen (N) is discharged to streams through drainage systems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513722-9143-4D17-B886-2815C47E960E}"/>
                </a:ext>
              </a:extLst>
            </p:cNvPr>
            <p:cNvGrpSpPr/>
            <p:nvPr/>
          </p:nvGrpSpPr>
          <p:grpSpPr>
            <a:xfrm>
              <a:off x="6237914" y="19837421"/>
              <a:ext cx="7436414" cy="4754495"/>
              <a:chOff x="7500519" y="28197911"/>
              <a:chExt cx="6223425" cy="3698484"/>
            </a:xfrm>
          </p:grpSpPr>
          <p:pic>
            <p:nvPicPr>
              <p:cNvPr id="1026" name="Picture 2" descr="https://texasaquaticscience.org/wp-content/uploads/2013/08/C12_fig_12.1-aquatic-science-texas.jpg">
                <a:extLst>
                  <a:ext uri="{FF2B5EF4-FFF2-40B4-BE49-F238E27FC236}">
                    <a16:creationId xmlns:a16="http://schemas.microsoft.com/office/drawing/2014/main" id="{2AF58E49-9E90-4476-B0E1-4FF69B887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5703" y="28783082"/>
                <a:ext cx="5021472" cy="3113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" name="TextBox 52">
                <a:extLst>
                  <a:ext uri="{FF2B5EF4-FFF2-40B4-BE49-F238E27FC236}">
                    <a16:creationId xmlns:a16="http://schemas.microsoft.com/office/drawing/2014/main" id="{02139153-5198-4239-A847-E6EAA677F1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519" y="28197911"/>
                <a:ext cx="6223425" cy="394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97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97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97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97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964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Texas Aquatic Science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100E837-9736-4BCD-AF39-A14E62DE6279}"/>
                </a:ext>
              </a:extLst>
            </p:cNvPr>
            <p:cNvSpPr txBox="1"/>
            <p:nvPr/>
          </p:nvSpPr>
          <p:spPr>
            <a:xfrm>
              <a:off x="1270608" y="15472795"/>
              <a:ext cx="1221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2"/>
                  </a:solidFill>
                </a:rPr>
                <a:t>Environmental Impact of the Agricultural Production</a:t>
              </a:r>
            </a:p>
          </p:txBody>
        </p:sp>
      </p:grp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253E4CDD-54E3-4353-9A94-7D54CDAA0178}"/>
              </a:ext>
            </a:extLst>
          </p:cNvPr>
          <p:cNvGrpSpPr/>
          <p:nvPr/>
        </p:nvGrpSpPr>
        <p:grpSpPr>
          <a:xfrm>
            <a:off x="243112" y="26560489"/>
            <a:ext cx="13340374" cy="5475042"/>
            <a:chOff x="243112" y="26560489"/>
            <a:chExt cx="13340374" cy="547504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2E2E449-7E3A-49CC-B7D9-90A0DAD77971}"/>
                </a:ext>
              </a:extLst>
            </p:cNvPr>
            <p:cNvGrpSpPr/>
            <p:nvPr/>
          </p:nvGrpSpPr>
          <p:grpSpPr>
            <a:xfrm>
              <a:off x="1973068" y="29671101"/>
              <a:ext cx="9255566" cy="2364430"/>
              <a:chOff x="566738" y="1802113"/>
              <a:chExt cx="8735687" cy="2251547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2BF308C-0DFF-4807-A9A0-69ABE3B7B697}"/>
                  </a:ext>
                </a:extLst>
              </p:cNvPr>
              <p:cNvSpPr txBox="1"/>
              <p:nvPr/>
            </p:nvSpPr>
            <p:spPr>
              <a:xfrm>
                <a:off x="6855201" y="3368875"/>
                <a:ext cx="2103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Soil Moisture -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C09B0A-6B32-490C-8FDF-0A32EAE0A45D}"/>
                  </a:ext>
                </a:extLst>
              </p:cNvPr>
              <p:cNvSpPr txBox="1"/>
              <p:nvPr/>
            </p:nvSpPr>
            <p:spPr>
              <a:xfrm>
                <a:off x="6511432" y="3653550"/>
                <a:ext cx="2790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Fieldwork Suitability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66C1AF-DF24-45BC-9FA6-F2619C6CABA3}"/>
                  </a:ext>
                </a:extLst>
              </p:cNvPr>
              <p:cNvGrpSpPr/>
              <p:nvPr/>
            </p:nvGrpSpPr>
            <p:grpSpPr>
              <a:xfrm>
                <a:off x="566738" y="1802113"/>
                <a:ext cx="7586662" cy="1958980"/>
                <a:chOff x="566738" y="1802113"/>
                <a:chExt cx="7586662" cy="1958980"/>
              </a:xfrm>
            </p:grpSpPr>
            <p:pic>
              <p:nvPicPr>
                <p:cNvPr id="72" name="Graphic 71" descr="Umbrella">
                  <a:extLst>
                    <a:ext uri="{FF2B5EF4-FFF2-40B4-BE49-F238E27FC236}">
                      <a16:creationId xmlns:a16="http://schemas.microsoft.com/office/drawing/2014/main" id="{E065C977-9EDD-4627-9135-7B137841A0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738" y="2448906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3" name="Graphic 72" descr="Fever">
                  <a:extLst>
                    <a:ext uri="{FF2B5EF4-FFF2-40B4-BE49-F238E27FC236}">
                      <a16:creationId xmlns:a16="http://schemas.microsoft.com/office/drawing/2014/main" id="{A6832855-A908-4A70-B46E-3E6A41109F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2112" y="2505243"/>
                  <a:ext cx="942248" cy="942248"/>
                </a:xfrm>
                <a:prstGeom prst="rect">
                  <a:avLst/>
                </a:prstGeom>
              </p:spPr>
            </p:pic>
            <p:pic>
              <p:nvPicPr>
                <p:cNvPr id="74" name="Graphic 73" descr="Supply And Demand">
                  <a:extLst>
                    <a:ext uri="{FF2B5EF4-FFF2-40B4-BE49-F238E27FC236}">
                      <a16:creationId xmlns:a16="http://schemas.microsoft.com/office/drawing/2014/main" id="{C65C7E0E-7A46-4B57-B97B-D046B19C72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1780" y="2448906"/>
                  <a:ext cx="1000621" cy="1000621"/>
                </a:xfrm>
                <a:prstGeom prst="rect">
                  <a:avLst/>
                </a:prstGeom>
              </p:spPr>
            </p:pic>
            <p:pic>
              <p:nvPicPr>
                <p:cNvPr id="75" name="Graphic 74" descr="Agriculture">
                  <a:extLst>
                    <a:ext uri="{FF2B5EF4-FFF2-40B4-BE49-F238E27FC236}">
                      <a16:creationId xmlns:a16="http://schemas.microsoft.com/office/drawing/2014/main" id="{8A4D1CE6-6570-45E5-8009-48B5D92ECD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2800" y="2442390"/>
                  <a:ext cx="990600" cy="990600"/>
                </a:xfrm>
                <a:prstGeom prst="rect">
                  <a:avLst/>
                </a:prstGeom>
              </p:spPr>
            </p:pic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591EBC9-58B6-41EF-93A1-B874CA4898BA}"/>
                    </a:ext>
                  </a:extLst>
                </p:cNvPr>
                <p:cNvSpPr txBox="1"/>
                <p:nvPr/>
              </p:nvSpPr>
              <p:spPr>
                <a:xfrm>
                  <a:off x="2400860" y="3360983"/>
                  <a:ext cx="1752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</a:rPr>
                    <a:t>Temperature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FA65086-5B20-44BE-A305-6BB856FDB8E0}"/>
                    </a:ext>
                  </a:extLst>
                </p:cNvPr>
                <p:cNvSpPr txBox="1"/>
                <p:nvPr/>
              </p:nvSpPr>
              <p:spPr>
                <a:xfrm>
                  <a:off x="4610100" y="3360983"/>
                  <a:ext cx="1752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</a:rPr>
                    <a:t>Crop Prices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993B5EB4-D728-4143-962F-6E57999B75F0}"/>
                    </a:ext>
                  </a:extLst>
                </p:cNvPr>
                <p:cNvSpPr txBox="1"/>
                <p:nvPr/>
              </p:nvSpPr>
              <p:spPr>
                <a:xfrm>
                  <a:off x="814472" y="1802113"/>
                  <a:ext cx="4809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7186E0E-FD51-4F5A-949C-3D6EB0E65878}"/>
                    </a:ext>
                  </a:extLst>
                </p:cNvPr>
                <p:cNvSpPr txBox="1"/>
                <p:nvPr/>
              </p:nvSpPr>
              <p:spPr>
                <a:xfrm>
                  <a:off x="2895600" y="1802113"/>
                  <a:ext cx="4809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AD0A1D5-A650-41D1-9A0F-CF7521D030F5}"/>
                    </a:ext>
                  </a:extLst>
                </p:cNvPr>
                <p:cNvSpPr txBox="1"/>
                <p:nvPr/>
              </p:nvSpPr>
              <p:spPr>
                <a:xfrm>
                  <a:off x="5181600" y="1802113"/>
                  <a:ext cx="4809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</a:rPr>
                    <a:t>3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B8E35FF-D785-47FB-9CF3-6B7112694797}"/>
                    </a:ext>
                  </a:extLst>
                </p:cNvPr>
                <p:cNvSpPr txBox="1"/>
                <p:nvPr/>
              </p:nvSpPr>
              <p:spPr>
                <a:xfrm>
                  <a:off x="7434823" y="1802113"/>
                  <a:ext cx="4809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B9EC98-1CFF-4168-BE3C-5A1C2C82A99F}"/>
                </a:ext>
              </a:extLst>
            </p:cNvPr>
            <p:cNvSpPr txBox="1"/>
            <p:nvPr/>
          </p:nvSpPr>
          <p:spPr>
            <a:xfrm>
              <a:off x="484036" y="27567322"/>
              <a:ext cx="13099450" cy="2539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 dirty="0"/>
                <a:t>Agricultural activities are subject to variety of risks and uncertainties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 dirty="0"/>
                <a:t>They affect farmer’s revenue and nutrient runoff</a:t>
              </a:r>
              <a:endParaRPr lang="en-US" sz="5400" dirty="0"/>
            </a:p>
            <a:p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3BC2724-DF37-4F5E-A088-14923809E4A5}"/>
                </a:ext>
              </a:extLst>
            </p:cNvPr>
            <p:cNvSpPr txBox="1"/>
            <p:nvPr/>
          </p:nvSpPr>
          <p:spPr>
            <a:xfrm>
              <a:off x="243112" y="26560489"/>
              <a:ext cx="1221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i="1" dirty="0">
                  <a:solidFill>
                    <a:schemeClr val="accent2"/>
                  </a:solidFill>
                </a:rPr>
                <a:t>Risk and Uncertainties</a:t>
              </a:r>
            </a:p>
          </p:txBody>
        </p:sp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04C34741-1A5F-4B61-B8F0-68E5D7BEEC73}"/>
              </a:ext>
            </a:extLst>
          </p:cNvPr>
          <p:cNvGrpSpPr/>
          <p:nvPr/>
        </p:nvGrpSpPr>
        <p:grpSpPr>
          <a:xfrm>
            <a:off x="16733215" y="9056328"/>
            <a:ext cx="13159804" cy="10559523"/>
            <a:chOff x="16733215" y="9056328"/>
            <a:chExt cx="13159804" cy="10559523"/>
          </a:xfrm>
        </p:grpSpPr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E360E1D3-BDAC-45AB-8170-E3E167539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4627" y="10825931"/>
              <a:ext cx="3246335" cy="216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270398C8-2A81-4CEE-8DBA-3686E2203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500" y="13411730"/>
              <a:ext cx="3372953" cy="2529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A close up of an umbrella&#10;&#10;Description automatically generated">
              <a:extLst>
                <a:ext uri="{FF2B5EF4-FFF2-40B4-BE49-F238E27FC236}">
                  <a16:creationId xmlns:a16="http://schemas.microsoft.com/office/drawing/2014/main" id="{FEA47E03-0CCF-4DB2-AEA1-9F5D18383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837473B0-CC2E-450A-ABE3-18F120FF3D39}">
                  <a1611:picAttrSrcUrl xmlns:a1611="http://schemas.microsoft.com/office/drawing/2016/11/main" xmlns="" r:id="rId20"/>
                </a:ext>
              </a:extLst>
            </a:blip>
            <a:stretch>
              <a:fillRect/>
            </a:stretch>
          </p:blipFill>
          <p:spPr>
            <a:xfrm>
              <a:off x="16733215" y="16251468"/>
              <a:ext cx="3246334" cy="336438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60456B-42AF-41FC-93FF-0843B0842889}"/>
                </a:ext>
              </a:extLst>
            </p:cNvPr>
            <p:cNvSpPr txBox="1"/>
            <p:nvPr/>
          </p:nvSpPr>
          <p:spPr>
            <a:xfrm>
              <a:off x="20716452" y="10867536"/>
              <a:ext cx="84293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/>
                <a:t>Climate Conditions of the regions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/>
                <a:t>Suitable field conditions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B8088F5-0699-42F0-A093-38DAEDB90805}"/>
                </a:ext>
              </a:extLst>
            </p:cNvPr>
            <p:cNvSpPr txBox="1"/>
            <p:nvPr/>
          </p:nvSpPr>
          <p:spPr>
            <a:xfrm>
              <a:off x="19269646" y="9056328"/>
              <a:ext cx="89591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2"/>
                  </a:solidFill>
                </a:rPr>
                <a:t>Major Farming Decisions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83F48E8-8BFA-498C-B2A4-B85021FBE1AB}"/>
                </a:ext>
              </a:extLst>
            </p:cNvPr>
            <p:cNvSpPr txBox="1"/>
            <p:nvPr/>
          </p:nvSpPr>
          <p:spPr>
            <a:xfrm>
              <a:off x="20519873" y="13413102"/>
              <a:ext cx="937314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457200" indent="-457200">
                <a:buAutoNum type="arabicPeriod"/>
                <a:defRPr sz="4000"/>
              </a:lvl1pPr>
            </a:lstStyle>
            <a:p>
              <a:r>
                <a:rPr lang="en-US" sz="3600" dirty="0"/>
                <a:t>How Much?</a:t>
              </a:r>
            </a:p>
            <a:p>
              <a:pPr marL="0" indent="0">
                <a:buNone/>
              </a:pPr>
              <a:r>
                <a:rPr lang="en-US" sz="3600" dirty="0"/>
                <a:t>	What is the optimal N application rate? </a:t>
              </a:r>
            </a:p>
            <a:p>
              <a:pPr marL="0" indent="0">
                <a:buNone/>
              </a:pPr>
              <a:r>
                <a:rPr lang="en-US" sz="3600" dirty="0"/>
                <a:t>2.When? </a:t>
              </a:r>
            </a:p>
            <a:p>
              <a:pPr marL="0" indent="0">
                <a:buNone/>
              </a:pPr>
              <a:r>
                <a:rPr lang="en-US" sz="3600" dirty="0"/>
                <a:t>	Choose among Fall, Spring, Split </a:t>
              </a:r>
              <a:endParaRPr lang="en-US" dirty="0"/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D4662C87-A33D-4791-A295-1544BDEDD83D}"/>
                </a:ext>
              </a:extLst>
            </p:cNvPr>
            <p:cNvSpPr txBox="1"/>
            <p:nvPr/>
          </p:nvSpPr>
          <p:spPr>
            <a:xfrm>
              <a:off x="22337094" y="9862235"/>
              <a:ext cx="28242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B050"/>
                  </a:solidFill>
                </a:rPr>
                <a:t>Planting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471A2E2-2D15-425B-8773-9D5B3798AC93}"/>
                </a:ext>
              </a:extLst>
            </p:cNvPr>
            <p:cNvSpPr txBox="1"/>
            <p:nvPr/>
          </p:nvSpPr>
          <p:spPr>
            <a:xfrm>
              <a:off x="21447309" y="12341271"/>
              <a:ext cx="75182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B050"/>
                  </a:solidFill>
                </a:rPr>
                <a:t>Fertilizer Management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21A68DA-4FF1-46E9-A801-04182BBB67EE}"/>
                </a:ext>
              </a:extLst>
            </p:cNvPr>
            <p:cNvSpPr txBox="1"/>
            <p:nvPr/>
          </p:nvSpPr>
          <p:spPr>
            <a:xfrm>
              <a:off x="22261093" y="15943560"/>
              <a:ext cx="3759137" cy="70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B050"/>
                  </a:solidFill>
                </a:rPr>
                <a:t>Crop Insurance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07C7113-9FB2-40BC-9358-F4275CB61DFF}"/>
                </a:ext>
              </a:extLst>
            </p:cNvPr>
            <p:cNvSpPr txBox="1"/>
            <p:nvPr/>
          </p:nvSpPr>
          <p:spPr>
            <a:xfrm>
              <a:off x="20205594" y="16591348"/>
              <a:ext cx="966021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/>
                <a:t>Reduces farmers’ risk exposure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/>
                <a:t>Choose among several protection plans and coverage levels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/>
                <a:t>Pay the premium for a chance to take an indemnity payment</a:t>
              </a:r>
            </a:p>
          </p:txBody>
        </p:sp>
      </p:grp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8B072488-2640-4103-8534-987D565433C7}"/>
              </a:ext>
            </a:extLst>
          </p:cNvPr>
          <p:cNvGrpSpPr/>
          <p:nvPr/>
        </p:nvGrpSpPr>
        <p:grpSpPr>
          <a:xfrm>
            <a:off x="16662154" y="20562919"/>
            <a:ext cx="12675621" cy="11023742"/>
            <a:chOff x="16662154" y="20562919"/>
            <a:chExt cx="12675621" cy="1102374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E4603C9-9087-493E-99BF-7E1E8188B078}"/>
                </a:ext>
              </a:extLst>
            </p:cNvPr>
            <p:cNvSpPr txBox="1"/>
            <p:nvPr/>
          </p:nvSpPr>
          <p:spPr>
            <a:xfrm>
              <a:off x="20378594" y="20562919"/>
              <a:ext cx="89591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2"/>
                  </a:solidFill>
                </a:rPr>
                <a:t>Farmer’s Timeline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56499D1B-4DE1-41C3-BE8F-D5A4E70B5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6662154" y="22028385"/>
              <a:ext cx="11807199" cy="4132520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C913936-ADB1-498B-8B6B-81E8FB88A1AB}"/>
                </a:ext>
              </a:extLst>
            </p:cNvPr>
            <p:cNvSpPr txBox="1"/>
            <p:nvPr/>
          </p:nvSpPr>
          <p:spPr>
            <a:xfrm>
              <a:off x="19269645" y="26792165"/>
              <a:ext cx="89591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2"/>
                  </a:solidFill>
                </a:rPr>
                <a:t>Two-stage Stochastic MILP</a:t>
              </a: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B5B43E2-02EF-4A19-94B6-3ADA1FE1F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7613647" y="28129249"/>
              <a:ext cx="10789158" cy="3457412"/>
            </a:xfrm>
            <a:prstGeom prst="rect">
              <a:avLst/>
            </a:prstGeom>
          </p:spPr>
        </p:pic>
      </p:grp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A3EC42B7-81A8-4C19-B154-98A2D38FE3F3}"/>
              </a:ext>
            </a:extLst>
          </p:cNvPr>
          <p:cNvGrpSpPr/>
          <p:nvPr/>
        </p:nvGrpSpPr>
        <p:grpSpPr>
          <a:xfrm>
            <a:off x="30163763" y="9123031"/>
            <a:ext cx="13713860" cy="7374014"/>
            <a:chOff x="30163763" y="9123031"/>
            <a:chExt cx="13713860" cy="7374014"/>
          </a:xfrm>
        </p:grpSpPr>
        <p:pic>
          <p:nvPicPr>
            <p:cNvPr id="2051" name="Picture 2050">
              <a:extLst>
                <a:ext uri="{FF2B5EF4-FFF2-40B4-BE49-F238E27FC236}">
                  <a16:creationId xmlns:a16="http://schemas.microsoft.com/office/drawing/2014/main" id="{62F92BFD-0D25-4603-8C14-6D6A5A5B1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0163763" y="10213232"/>
              <a:ext cx="13713860" cy="6283813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D2918EE-3E46-4A02-96C3-F7F025CF7252}"/>
                </a:ext>
              </a:extLst>
            </p:cNvPr>
            <p:cNvSpPr txBox="1"/>
            <p:nvPr/>
          </p:nvSpPr>
          <p:spPr>
            <a:xfrm>
              <a:off x="35185146" y="9123031"/>
              <a:ext cx="38355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2"/>
                  </a:solidFill>
                </a:rPr>
                <a:t>Formulation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19D08C2-9AF2-4ED7-9911-C7F149B6B310}"/>
              </a:ext>
            </a:extLst>
          </p:cNvPr>
          <p:cNvGrpSpPr/>
          <p:nvPr/>
        </p:nvGrpSpPr>
        <p:grpSpPr>
          <a:xfrm>
            <a:off x="31492852" y="27500051"/>
            <a:ext cx="10357510" cy="3242126"/>
            <a:chOff x="323200" y="1688404"/>
            <a:chExt cx="8828295" cy="1569146"/>
          </a:xfrm>
        </p:grpSpPr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E37EBABA-F2D2-4885-B7D1-E645D3FBF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23200" y="1978750"/>
              <a:ext cx="8828295" cy="857250"/>
            </a:xfrm>
            <a:prstGeom prst="rect">
              <a:avLst/>
            </a:prstGeom>
          </p:spPr>
        </p:pic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0E42F20-4712-41FF-8C83-4A077F2A04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43600" y="1688404"/>
              <a:ext cx="0" cy="1569146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0ACD96DD-6566-4E47-AE63-283B6EC53090}"/>
              </a:ext>
            </a:extLst>
          </p:cNvPr>
          <p:cNvGrpSpPr/>
          <p:nvPr/>
        </p:nvGrpSpPr>
        <p:grpSpPr>
          <a:xfrm>
            <a:off x="29856817" y="19666431"/>
            <a:ext cx="14020806" cy="6475856"/>
            <a:chOff x="29856817" y="19666431"/>
            <a:chExt cx="14020806" cy="6475856"/>
          </a:xfrm>
        </p:grpSpPr>
        <p:pic>
          <p:nvPicPr>
            <p:cNvPr id="2057" name="Picture 2056" descr="Chart&#10;&#10;Description automatically generated">
              <a:extLst>
                <a:ext uri="{FF2B5EF4-FFF2-40B4-BE49-F238E27FC236}">
                  <a16:creationId xmlns:a16="http://schemas.microsoft.com/office/drawing/2014/main" id="{20767D0A-EFD8-4132-B9A7-FE87254FB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0062620" y="19666431"/>
              <a:ext cx="13632031" cy="4304454"/>
            </a:xfrm>
            <a:prstGeom prst="rect">
              <a:avLst/>
            </a:prstGeom>
          </p:spPr>
        </p:pic>
        <p:sp>
          <p:nvSpPr>
            <p:cNvPr id="2058" name="TextBox 2057">
              <a:extLst>
                <a:ext uri="{FF2B5EF4-FFF2-40B4-BE49-F238E27FC236}">
                  <a16:creationId xmlns:a16="http://schemas.microsoft.com/office/drawing/2014/main" id="{11F4CD1C-0C07-44A4-86F8-F11EE2BC7F39}"/>
                </a:ext>
              </a:extLst>
            </p:cNvPr>
            <p:cNvSpPr txBox="1"/>
            <p:nvPr/>
          </p:nvSpPr>
          <p:spPr>
            <a:xfrm>
              <a:off x="29856817" y="24387961"/>
              <a:ext cx="1402080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Shaded regions are labeled by N timing decisions (FA = fall application SS = summer </a:t>
              </a:r>
              <a:r>
                <a:rPr lang="en-US" sz="3600" dirty="0" err="1"/>
                <a:t>sidedress</a:t>
              </a:r>
              <a:r>
                <a:rPr lang="en-US" sz="3600" dirty="0"/>
                <a:t>), type of insurance (RP = revenue protection, YP = yield protection), and insurance coverage rate</a:t>
              </a:r>
              <a:endParaRPr lang="en-US" dirty="0"/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4AEC6CAB-677D-4444-9083-B83ECE88EC5C}"/>
              </a:ext>
            </a:extLst>
          </p:cNvPr>
          <p:cNvSpPr txBox="1"/>
          <p:nvPr/>
        </p:nvSpPr>
        <p:spPr>
          <a:xfrm>
            <a:off x="34088297" y="26804498"/>
            <a:ext cx="6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2"/>
                </a:solidFill>
              </a:rPr>
              <a:t>Environmental Implications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1102F47-8B66-488E-AFFF-128C451C98E0}"/>
              </a:ext>
            </a:extLst>
          </p:cNvPr>
          <p:cNvSpPr txBox="1"/>
          <p:nvPr/>
        </p:nvSpPr>
        <p:spPr>
          <a:xfrm>
            <a:off x="30062620" y="30661474"/>
            <a:ext cx="14657819" cy="1293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Current Iowa N concentration target is around 5-6 mg/L with 41% reduction goal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B775-D0EE-4508-A368-038956D3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542132"/>
            <a:ext cx="37307520" cy="5486400"/>
          </a:xfrm>
        </p:spPr>
        <p:txBody>
          <a:bodyPr/>
          <a:lstStyle/>
          <a:p>
            <a:r>
              <a:rPr lang="en-US" dirty="0"/>
              <a:t>Environmental Implications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1EEF4-75C0-4D4C-B2F6-63677002C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29DC0F2-32F8-44EC-A662-0E1132370D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4720" y="27102384"/>
            <a:ext cx="1591056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Industrial &amp; Manufacturing Systems Engineering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3C002B-BBBB-40BD-8A38-E3F532AD25C4}"/>
              </a:ext>
            </a:extLst>
          </p:cNvPr>
          <p:cNvGrpSpPr/>
          <p:nvPr/>
        </p:nvGrpSpPr>
        <p:grpSpPr>
          <a:xfrm>
            <a:off x="757692" y="14436614"/>
            <a:ext cx="42375816" cy="7531901"/>
            <a:chOff x="323200" y="1688404"/>
            <a:chExt cx="8828295" cy="15691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4C6376-4921-4C72-92A5-50A0FBE7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200" y="1978750"/>
              <a:ext cx="8828295" cy="85725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DD516AA-ABA0-436E-81BC-8BEAD25B55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43600" y="1688404"/>
              <a:ext cx="0" cy="1569146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C3049EA-AF89-4B89-A909-2566AAF905B9}"/>
              </a:ext>
            </a:extLst>
          </p:cNvPr>
          <p:cNvSpPr txBox="1"/>
          <p:nvPr/>
        </p:nvSpPr>
        <p:spPr>
          <a:xfrm>
            <a:off x="757692" y="22254178"/>
            <a:ext cx="32552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+mn-lt"/>
              </a:rPr>
              <a:t>What do those results mean for social planners?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CF34F-A583-4AAF-BEA7-FED474F32FCD}"/>
              </a:ext>
            </a:extLst>
          </p:cNvPr>
          <p:cNvSpPr txBox="1"/>
          <p:nvPr/>
        </p:nvSpPr>
        <p:spPr>
          <a:xfrm>
            <a:off x="1306330" y="10447743"/>
            <a:ext cx="40938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+mn-lt"/>
              </a:rPr>
              <a:t>Current Iowa N concentration target is around 5-6 mg/L with 41% reduction goal</a:t>
            </a:r>
          </a:p>
        </p:txBody>
      </p:sp>
    </p:spTree>
    <p:extLst>
      <p:ext uri="{BB962C8B-B14F-4D97-AF65-F5344CB8AC3E}">
        <p14:creationId xmlns:p14="http://schemas.microsoft.com/office/powerpoint/2010/main" val="187748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DE6E-94E5-408D-91CA-949ECA052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389120"/>
            <a:fld id="{179A9A4E-4C82-4D44-9372-C31BB3818094}" type="slidenum">
              <a:rPr lang="en-US">
                <a:latin typeface="Times" charset="0"/>
                <a:ea typeface="+mn-ea"/>
              </a:rPr>
              <a:pPr defTabSz="4389120"/>
              <a:t>2</a:t>
            </a:fld>
            <a:endParaRPr lang="en-US" dirty="0">
              <a:latin typeface="Times" charset="0"/>
              <a:ea typeface="+mn-ea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396E50-19D8-493A-9EAB-D9067186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214" y="1483467"/>
            <a:ext cx="40599360" cy="4114800"/>
          </a:xfrm>
        </p:spPr>
        <p:txBody>
          <a:bodyPr/>
          <a:lstStyle/>
          <a:p>
            <a:r>
              <a:rPr lang="en-US" dirty="0"/>
              <a:t>Two Sides of the Agricultural Production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5655A0C-09E0-4FF2-B5CA-E03C3AD04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4720" y="27102384"/>
            <a:ext cx="1591056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Industrial &amp; Manufacturing Systems Engineering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4078AF-878C-4670-B94A-EB8E4B4AC656}"/>
              </a:ext>
            </a:extLst>
          </p:cNvPr>
          <p:cNvGrpSpPr/>
          <p:nvPr/>
        </p:nvGrpSpPr>
        <p:grpSpPr>
          <a:xfrm>
            <a:off x="6050942" y="5927883"/>
            <a:ext cx="31789315" cy="18076339"/>
            <a:chOff x="1676400" y="1100128"/>
            <a:chExt cx="5710158" cy="327980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80F2FF-9AB6-4CCA-A676-C60BCC5C5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1100128"/>
              <a:ext cx="1981200" cy="327980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0658BE-B977-4CA1-B6DA-FD1737603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1219616"/>
              <a:ext cx="2052558" cy="3040825"/>
            </a:xfrm>
            <a:prstGeom prst="rect">
              <a:avLst/>
            </a:prstGeom>
          </p:spPr>
        </p:pic>
        <p:sp>
          <p:nvSpPr>
            <p:cNvPr id="30" name="Arrow: Left-Right 29">
              <a:extLst>
                <a:ext uri="{FF2B5EF4-FFF2-40B4-BE49-F238E27FC236}">
                  <a16:creationId xmlns:a16="http://schemas.microsoft.com/office/drawing/2014/main" id="{530F7EBD-1717-4BB3-B87B-E2A6D971F3FD}"/>
                </a:ext>
              </a:extLst>
            </p:cNvPr>
            <p:cNvSpPr/>
            <p:nvPr/>
          </p:nvSpPr>
          <p:spPr bwMode="auto">
            <a:xfrm>
              <a:off x="3505200" y="2359028"/>
              <a:ext cx="1600200" cy="762000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38912" tIns="219456" rIns="438912" bIns="219456" numCol="1" rtlCol="0" anchor="t" anchorCtr="0" compatLnSpc="1">
              <a:prstTxWarp prst="textNoShape">
                <a:avLst/>
              </a:prstTxWarp>
            </a:bodyPr>
            <a:lstStyle/>
            <a:p>
              <a:pPr defTabSz="4389120"/>
              <a:endParaRPr lang="en-US" sz="11520">
                <a:solidFill>
                  <a:srgbClr val="000000"/>
                </a:solidFill>
                <a:latin typeface="Times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42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4918A-1D1B-4D6F-B412-0B1727B9B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B5DB80-C6BF-442A-937B-320AACC30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778" y="1626703"/>
            <a:ext cx="38209644" cy="237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0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55816-FE3E-4DD1-B06F-2F6C833D2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0D86A-0C3A-4198-AA6B-EDABD0E67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99" y="3491944"/>
            <a:ext cx="46234785" cy="196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6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D2CA1-82BE-4D02-B774-7D519E5BC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62729-03CD-48F7-B23B-01A092798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750C1-F181-4067-8368-87B48501F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908" y="1028803"/>
            <a:ext cx="32462700" cy="2640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8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DE6E-94E5-408D-91CA-949ECA052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396E50-19D8-493A-9EAB-D9067186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45635"/>
            <a:ext cx="43159680" cy="4114800"/>
          </a:xfrm>
        </p:spPr>
        <p:txBody>
          <a:bodyPr/>
          <a:lstStyle/>
          <a:p>
            <a:r>
              <a:rPr lang="en-US" dirty="0"/>
              <a:t>Farmer’s Timeline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5655A0C-09E0-4FF2-B5CA-E03C3AD04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4720" y="27102384"/>
            <a:ext cx="1591056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Industrial &amp; Manufacturing Systems Engineering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68574-6482-44DC-BD81-AEF14D68D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0094976"/>
            <a:ext cx="41696640" cy="145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8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DE6E-94E5-408D-91CA-949ECA052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396E50-19D8-493A-9EAB-D9067186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45635"/>
            <a:ext cx="43159680" cy="4114800"/>
          </a:xfrm>
        </p:spPr>
        <p:txBody>
          <a:bodyPr/>
          <a:lstStyle/>
          <a:p>
            <a:r>
              <a:rPr lang="en-US" dirty="0"/>
              <a:t>Two-stage Stochastic MILP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5655A0C-09E0-4FF2-B5CA-E03C3AD04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4720" y="27102384"/>
            <a:ext cx="1591056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Industrial &amp; Manufacturing Systems Engineering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4D079-D84B-44CB-A0D7-2632A80AE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3" y="10314435"/>
            <a:ext cx="39066398" cy="12518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4A34D1-CAF0-4054-BAA1-4AC33A3F7923}"/>
              </a:ext>
            </a:extLst>
          </p:cNvPr>
          <p:cNvSpPr txBox="1"/>
          <p:nvPr/>
        </p:nvSpPr>
        <p:spPr>
          <a:xfrm>
            <a:off x="1170430" y="23589670"/>
            <a:ext cx="40090526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720" dirty="0">
                <a:latin typeface="+mn-lt"/>
              </a:rPr>
              <a:t>Discrete scenarios (768 in total) are generated assuming random variables are mutually  independent.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03FA1-8E14-4678-9BD5-A7D4C022EEF7}"/>
              </a:ext>
            </a:extLst>
          </p:cNvPr>
          <p:cNvSpPr txBox="1"/>
          <p:nvPr/>
        </p:nvSpPr>
        <p:spPr>
          <a:xfrm>
            <a:off x="24871680" y="17560137"/>
            <a:ext cx="47548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>
                <a:solidFill>
                  <a:srgbClr val="F1BE48"/>
                </a:solidFill>
              </a:rPr>
              <a:t>(4 scenarios)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4C98A-1C10-4004-BB0A-1A7FE9AFEADF}"/>
              </a:ext>
            </a:extLst>
          </p:cNvPr>
          <p:cNvSpPr txBox="1"/>
          <p:nvPr/>
        </p:nvSpPr>
        <p:spPr>
          <a:xfrm>
            <a:off x="24871680" y="18491040"/>
            <a:ext cx="47548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>
                <a:solidFill>
                  <a:srgbClr val="F1BE48"/>
                </a:solidFill>
              </a:rPr>
              <a:t>(4 scenarios)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08CF1-418A-4753-8697-74A5D2617D9C}"/>
              </a:ext>
            </a:extLst>
          </p:cNvPr>
          <p:cNvSpPr txBox="1"/>
          <p:nvPr/>
        </p:nvSpPr>
        <p:spPr>
          <a:xfrm>
            <a:off x="24871680" y="19423891"/>
            <a:ext cx="47548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>
                <a:solidFill>
                  <a:srgbClr val="F1BE48"/>
                </a:solidFill>
              </a:rPr>
              <a:t>(4 scenarios)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2E0CE-E4B9-4852-A2F9-65A9D5EC4DC6}"/>
              </a:ext>
            </a:extLst>
          </p:cNvPr>
          <p:cNvSpPr txBox="1"/>
          <p:nvPr/>
        </p:nvSpPr>
        <p:spPr>
          <a:xfrm>
            <a:off x="24871680" y="20390376"/>
            <a:ext cx="47548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>
                <a:solidFill>
                  <a:srgbClr val="F1BE48"/>
                </a:solidFill>
              </a:rPr>
              <a:t>(2 scenarios)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BE4AAE-CF13-4C94-8879-23F4C45C319A}"/>
              </a:ext>
            </a:extLst>
          </p:cNvPr>
          <p:cNvSpPr txBox="1"/>
          <p:nvPr/>
        </p:nvSpPr>
        <p:spPr>
          <a:xfrm>
            <a:off x="24979258" y="21287645"/>
            <a:ext cx="47548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>
                <a:solidFill>
                  <a:srgbClr val="F1BE48"/>
                </a:solidFill>
              </a:rPr>
              <a:t>(6 scenarios)</a:t>
            </a:r>
          </a:p>
        </p:txBody>
      </p:sp>
    </p:spTree>
    <p:extLst>
      <p:ext uri="{BB962C8B-B14F-4D97-AF65-F5344CB8AC3E}">
        <p14:creationId xmlns:p14="http://schemas.microsoft.com/office/powerpoint/2010/main" val="336683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349F-58D0-4077-BECB-DDDA32AE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42F04-70CD-42C3-AD15-0382D287A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BC4E4-FC1B-4BA8-91EF-730D2F9CD345}"/>
              </a:ext>
            </a:extLst>
          </p:cNvPr>
          <p:cNvSpPr txBox="1"/>
          <p:nvPr/>
        </p:nvSpPr>
        <p:spPr>
          <a:xfrm>
            <a:off x="5486405" y="8458622"/>
            <a:ext cx="24140160" cy="15696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Farmer Decision Model Objective Function: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402171-4CAD-4841-A2C8-FF18135FDC78}"/>
              </a:ext>
            </a:extLst>
          </p:cNvPr>
          <p:cNvCxnSpPr/>
          <p:nvPr/>
        </p:nvCxnSpPr>
        <p:spPr bwMode="auto">
          <a:xfrm>
            <a:off x="30723840" y="4663440"/>
            <a:ext cx="0" cy="206825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9C08FC8-15E5-4656-8102-CBE744C24C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4720" y="27102384"/>
            <a:ext cx="1591056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Industrial &amp; Manufacturing Systems Engineering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2AB672-898F-46D6-8238-F757639A2ED3}"/>
              </a:ext>
            </a:extLst>
          </p:cNvPr>
          <p:cNvGrpSpPr/>
          <p:nvPr/>
        </p:nvGrpSpPr>
        <p:grpSpPr>
          <a:xfrm>
            <a:off x="5146908" y="8102863"/>
            <a:ext cx="39110040" cy="17205974"/>
            <a:chOff x="1072272" y="830846"/>
            <a:chExt cx="8147925" cy="35845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2C01C6-D28C-4F3E-95A2-8F592AD0D686}"/>
                </a:ext>
              </a:extLst>
            </p:cNvPr>
            <p:cNvSpPr txBox="1"/>
            <p:nvPr/>
          </p:nvSpPr>
          <p:spPr>
            <a:xfrm>
              <a:off x="1576508" y="1337458"/>
              <a:ext cx="49530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680" dirty="0">
                  <a:latin typeface="+mj-lt"/>
                  <a:ea typeface="+mj-ea"/>
                  <a:cs typeface="+mj-cs"/>
                </a:rPr>
                <a:t>Max    Expected Costs + Expected Revenue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39A8519-1190-4C20-8335-5E9266897BFF}"/>
                    </a:ext>
                  </a:extLst>
                </p:cNvPr>
                <p:cNvSpPr/>
                <p:nvPr/>
              </p:nvSpPr>
              <p:spPr>
                <a:xfrm>
                  <a:off x="3609439" y="1853058"/>
                  <a:ext cx="1055016" cy="2654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7680" dirty="0">
                      <a:latin typeface="+mj-lt"/>
                      <a:ea typeface="+mj-ea"/>
                      <a:cs typeface="+mj-cs"/>
                    </a:rPr>
                    <a:t>g(</a:t>
                  </a:r>
                  <a:r>
                    <a:rPr lang="en-US" sz="7680" dirty="0">
                      <a:solidFill>
                        <a:srgbClr val="FF0000"/>
                      </a:solidFill>
                      <a:latin typeface="+mj-lt"/>
                      <a:ea typeface="+mj-ea"/>
                      <a:cs typeface="+mj-cs"/>
                    </a:rPr>
                    <a:t>Yield</a:t>
                  </a:r>
                  <a:r>
                    <a:rPr lang="en-US" sz="7680" dirty="0">
                      <a:latin typeface="+mj-lt"/>
                      <a:ea typeface="+mj-ea"/>
                      <a:cs typeface="+mj-cs"/>
                    </a:rPr>
                    <a:t>,</a:t>
                  </a:r>
                  <a:r>
                    <a:rPr lang="en-US" sz="768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768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7680" dirty="0">
                      <a:latin typeface="+mj-lt"/>
                      <a:ea typeface="+mj-ea"/>
                      <a:cs typeface="+mj-cs"/>
                    </a:rPr>
                    <a:t>, y)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39A8519-1190-4C20-8335-5E9266897B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9439" y="1853058"/>
                  <a:ext cx="1055016" cy="265457"/>
                </a:xfrm>
                <a:prstGeom prst="rect">
                  <a:avLst/>
                </a:prstGeom>
                <a:blipFill>
                  <a:blip r:embed="rId2"/>
                  <a:stretch>
                    <a:fillRect l="-9747" t="-19139" r="-8905" b="-4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9B4CE3-16E0-4FCE-82AE-CEA8CC572BE6}"/>
                </a:ext>
              </a:extLst>
            </p:cNvPr>
            <p:cNvSpPr txBox="1"/>
            <p:nvPr/>
          </p:nvSpPr>
          <p:spPr>
            <a:xfrm>
              <a:off x="6465793" y="1214347"/>
              <a:ext cx="2754404" cy="85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29184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480" dirty="0">
                  <a:solidFill>
                    <a:prstClr val="black"/>
                  </a:solidFill>
                  <a:latin typeface="Calibri" panose="020F0502020204030204"/>
                </a:rPr>
                <a:t>x = fertilizer timing </a:t>
              </a:r>
              <a:r>
                <a:rPr lang="en-US" sz="6480" dirty="0">
                  <a:solidFill>
                    <a:srgbClr val="0070C0"/>
                  </a:solidFill>
                  <a:latin typeface="Calibri" panose="020F0502020204030204"/>
                </a:rPr>
                <a:t>(binary)</a:t>
              </a:r>
            </a:p>
            <a:p>
              <a:pPr defTabSz="329184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480" dirty="0">
                  <a:solidFill>
                    <a:prstClr val="black"/>
                  </a:solidFill>
                  <a:latin typeface="Calibri" panose="020F0502020204030204"/>
                </a:rPr>
                <a:t>t = fertilizer amount </a:t>
              </a:r>
              <a:r>
                <a:rPr lang="en-US" sz="6480" dirty="0">
                  <a:solidFill>
                    <a:srgbClr val="0070C0"/>
                  </a:solidFill>
                  <a:latin typeface="Calibri" panose="020F0502020204030204"/>
                </a:rPr>
                <a:t>(continuous)</a:t>
              </a:r>
            </a:p>
            <a:p>
              <a:pPr defTabSz="329184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480" dirty="0">
                  <a:solidFill>
                    <a:prstClr val="black"/>
                  </a:solidFill>
                  <a:latin typeface="Calibri" panose="020F0502020204030204"/>
                </a:rPr>
                <a:t>z = planting time </a:t>
              </a:r>
              <a:r>
                <a:rPr lang="en-US" sz="6480" dirty="0">
                  <a:solidFill>
                    <a:srgbClr val="0070C0"/>
                  </a:solidFill>
                  <a:latin typeface="Calibri" panose="020F0502020204030204"/>
                </a:rPr>
                <a:t>(binary)</a:t>
              </a:r>
            </a:p>
            <a:p>
              <a:pPr defTabSz="329184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480" dirty="0">
                  <a:solidFill>
                    <a:prstClr val="black"/>
                  </a:solidFill>
                  <a:latin typeface="Calibri" panose="020F0502020204030204"/>
                </a:rPr>
                <a:t>y = insurance plan/coverage </a:t>
              </a:r>
              <a:r>
                <a:rPr lang="en-US" sz="6480" dirty="0">
                  <a:solidFill>
                    <a:srgbClr val="0070C0"/>
                  </a:solidFill>
                  <a:latin typeface="Calibri" panose="020F0502020204030204"/>
                </a:rPr>
                <a:t>(binary)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22D150-E2DA-443C-81E6-245509E56D1E}"/>
                </a:ext>
              </a:extLst>
            </p:cNvPr>
            <p:cNvSpPr txBox="1"/>
            <p:nvPr/>
          </p:nvSpPr>
          <p:spPr>
            <a:xfrm>
              <a:off x="6687110" y="830846"/>
              <a:ext cx="19050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680" b="1" dirty="0">
                  <a:latin typeface="+mj-lt"/>
                  <a:ea typeface="+mj-ea"/>
                  <a:cs typeface="+mj-cs"/>
                </a:rPr>
                <a:t>Decision Variables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9CD9A3B-B6FE-430D-B6C8-0A6255FB933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67200" y="1651338"/>
              <a:ext cx="152828" cy="257291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2EAA988-96CF-4F87-BCCE-D45C7DEBEE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81069" y="2148320"/>
              <a:ext cx="128695" cy="42343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6FC7144-E07B-40F0-BA5B-7DFBD78AB2F8}"/>
                    </a:ext>
                  </a:extLst>
                </p:cNvPr>
                <p:cNvSpPr/>
                <p:nvPr/>
              </p:nvSpPr>
              <p:spPr>
                <a:xfrm>
                  <a:off x="3917002" y="2492301"/>
                  <a:ext cx="2331514" cy="2654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7680" dirty="0">
                      <a:latin typeface="+mj-lt"/>
                      <a:ea typeface="+mj-ea"/>
                      <a:cs typeface="+mj-cs"/>
                    </a:rPr>
                    <a:t>Yield = f(x, t, z, </a:t>
                  </a:r>
                  <a14:m>
                    <m:oMath xmlns:m="http://schemas.openxmlformats.org/officeDocument/2006/math">
                      <m:r>
                        <a:rPr lang="en-US" sz="768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de-DE" sz="7680" dirty="0">
                      <a:latin typeface="+mj-lt"/>
                      <a:ea typeface="+mj-ea"/>
                      <a:cs typeface="+mj-cs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768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de-DE" sz="7680" dirty="0">
                      <a:latin typeface="+mj-lt"/>
                      <a:ea typeface="+mj-ea"/>
                      <a:cs typeface="+mj-cs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768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68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768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de-DE" sz="7680" dirty="0">
                      <a:latin typeface="+mj-lt"/>
                      <a:ea typeface="+mj-ea"/>
                      <a:cs typeface="+mj-cs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768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68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768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768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7680" dirty="0">
                      <a:latin typeface="+mj-lt"/>
                      <a:ea typeface="+mj-ea"/>
                      <a:cs typeface="+mj-cs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6FC7144-E07B-40F0-BA5B-7DFBD78AB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7002" y="2492301"/>
                  <a:ext cx="2331514" cy="265457"/>
                </a:xfrm>
                <a:prstGeom prst="rect">
                  <a:avLst/>
                </a:prstGeom>
                <a:blipFill>
                  <a:blip r:embed="rId3"/>
                  <a:stretch>
                    <a:fillRect l="-4412" t="-19617" r="-3540" b="-416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EF2A90-8C3C-4E27-9DFF-302D8C29266B}"/>
                </a:ext>
              </a:extLst>
            </p:cNvPr>
            <p:cNvSpPr txBox="1"/>
            <p:nvPr/>
          </p:nvSpPr>
          <p:spPr>
            <a:xfrm>
              <a:off x="6687110" y="2469239"/>
              <a:ext cx="19050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680" b="1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Random Variables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FC299C2-7B9F-4FAC-900E-63550F5D1B4E}"/>
                    </a:ext>
                  </a:extLst>
                </p:cNvPr>
                <p:cNvSpPr txBox="1"/>
                <p:nvPr/>
              </p:nvSpPr>
              <p:spPr>
                <a:xfrm>
                  <a:off x="6204365" y="2878603"/>
                  <a:ext cx="2596735" cy="1096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72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672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6720" dirty="0">
                      <a:solidFill>
                        <a:srgbClr val="FF0000"/>
                      </a:solidFill>
                    </a:rPr>
                    <a:t>= Spring precipitation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672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672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6720" dirty="0">
                      <a:solidFill>
                        <a:srgbClr val="FF0000"/>
                      </a:solidFill>
                    </a:rPr>
                    <a:t>= Spring temperature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672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672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6720" dirty="0">
                      <a:solidFill>
                        <a:srgbClr val="FF0000"/>
                      </a:solidFill>
                    </a:rPr>
                    <a:t>= Crop prices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67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72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672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72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6720" dirty="0">
                      <a:solidFill>
                        <a:srgbClr val="FF0000"/>
                      </a:solidFill>
                    </a:rPr>
                    <a:t>= Spring Fieldwork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67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72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672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72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6720" dirty="0">
                      <a:solidFill>
                        <a:srgbClr val="FF0000"/>
                      </a:solidFill>
                    </a:rPr>
                    <a:t>= Summer Fieldwork</a:t>
                  </a:r>
                  <a:endParaRPr lang="en-US" sz="6480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FC299C2-7B9F-4FAC-900E-63550F5D1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365" y="2878603"/>
                  <a:ext cx="2596735" cy="1096454"/>
                </a:xfrm>
                <a:prstGeom prst="rect">
                  <a:avLst/>
                </a:prstGeom>
                <a:blipFill>
                  <a:blip r:embed="rId4"/>
                  <a:stretch>
                    <a:fillRect t="-4056" b="-76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D8D919-A7F2-453C-85A4-207492DC3948}"/>
                </a:ext>
              </a:extLst>
            </p:cNvPr>
            <p:cNvSpPr txBox="1"/>
            <p:nvPr/>
          </p:nvSpPr>
          <p:spPr>
            <a:xfrm>
              <a:off x="1143001" y="2649482"/>
              <a:ext cx="1371380" cy="327013"/>
            </a:xfrm>
            <a:prstGeom prst="rect">
              <a:avLst/>
            </a:prstGeom>
            <a:solidFill>
              <a:srgbClr val="F1BE48"/>
            </a:solidFill>
            <a:ln>
              <a:solidFill>
                <a:srgbClr val="F2BF4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Constraints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46B14C-BBC4-4B24-BBA2-D223764923A0}"/>
                </a:ext>
              </a:extLst>
            </p:cNvPr>
            <p:cNvSpPr txBox="1"/>
            <p:nvPr/>
          </p:nvSpPr>
          <p:spPr>
            <a:xfrm>
              <a:off x="1072272" y="3165082"/>
              <a:ext cx="3616035" cy="12503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645920" indent="-1645920">
                <a:buFont typeface="Wingdings" panose="05000000000000000000" pitchFamily="2" charset="2"/>
                <a:buChar char="ü"/>
              </a:pPr>
              <a:r>
                <a:rPr lang="en-US" sz="7680" dirty="0">
                  <a:latin typeface="+mj-lt"/>
                  <a:ea typeface="+mj-ea"/>
                  <a:cs typeface="+mj-cs"/>
                </a:rPr>
                <a:t>Linearization constraints</a:t>
              </a:r>
            </a:p>
            <a:p>
              <a:pPr marL="1645920" indent="-1645920">
                <a:buFont typeface="Wingdings" panose="05000000000000000000" pitchFamily="2" charset="2"/>
                <a:buChar char="ü"/>
              </a:pPr>
              <a:r>
                <a:rPr lang="en-US" sz="7680" dirty="0">
                  <a:latin typeface="+mj-lt"/>
                  <a:ea typeface="+mj-ea"/>
                  <a:cs typeface="+mj-cs"/>
                </a:rPr>
                <a:t>Interactions between decisions</a:t>
              </a:r>
            </a:p>
            <a:p>
              <a:pPr marL="1645920" indent="-1645920">
                <a:buFont typeface="Wingdings" panose="05000000000000000000" pitchFamily="2" charset="2"/>
                <a:buChar char="ü"/>
              </a:pPr>
              <a:r>
                <a:rPr lang="en-US" sz="7680" dirty="0">
                  <a:latin typeface="+mj-lt"/>
                  <a:ea typeface="+mj-ea"/>
                  <a:cs typeface="+mj-cs"/>
                </a:rPr>
                <a:t>Scenario dependency</a:t>
              </a:r>
            </a:p>
            <a:p>
              <a:pPr marL="1645920" indent="-1645920">
                <a:buFont typeface="Wingdings" panose="05000000000000000000" pitchFamily="2" charset="2"/>
                <a:buChar char="ü"/>
              </a:pPr>
              <a:r>
                <a:rPr lang="en-US" sz="7680" dirty="0">
                  <a:latin typeface="+mj-lt"/>
                  <a:ea typeface="+mj-ea"/>
                  <a:cs typeface="+mj-cs"/>
                </a:rPr>
                <a:t>Disjunctive constraints</a:t>
              </a:r>
            </a:p>
            <a:p>
              <a:pPr marL="1645920" indent="-1645920">
                <a:buFont typeface="Wingdings" panose="05000000000000000000" pitchFamily="2" charset="2"/>
                <a:buChar char="ü"/>
              </a:pPr>
              <a:r>
                <a:rPr lang="en-US" sz="7680" dirty="0">
                  <a:latin typeface="+mj-lt"/>
                  <a:ea typeface="+mj-ea"/>
                  <a:cs typeface="+mj-cs"/>
                </a:rPr>
                <a:t>Insurance indemnity calculation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7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89B1D-D0D2-47B8-A7C7-B9A79771D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C7A42900-4076-4109-8870-FEEE8BF02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76" y="5679263"/>
            <a:ext cx="42662628" cy="134711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1A7A90-DB30-4F37-B462-DFB9B3215BF6}"/>
              </a:ext>
            </a:extLst>
          </p:cNvPr>
          <p:cNvSpPr txBox="1"/>
          <p:nvPr/>
        </p:nvSpPr>
        <p:spPr>
          <a:xfrm>
            <a:off x="3140435" y="20503556"/>
            <a:ext cx="36449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Shaded regions are labeled by N timing decisions (FA = fall application SS = summer </a:t>
            </a:r>
            <a:r>
              <a:rPr lang="en-US" sz="7200" dirty="0" err="1"/>
              <a:t>sidedress</a:t>
            </a:r>
            <a:r>
              <a:rPr lang="en-US" sz="7200" dirty="0"/>
              <a:t>), type of insurance (RP = revenue protection, YP = yield protection), and insurance coverage rate</a:t>
            </a:r>
          </a:p>
        </p:txBody>
      </p:sp>
    </p:spTree>
    <p:extLst>
      <p:ext uri="{BB962C8B-B14F-4D97-AF65-F5344CB8AC3E}">
        <p14:creationId xmlns:p14="http://schemas.microsoft.com/office/powerpoint/2010/main" val="323899235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10565</TotalTime>
  <Words>526</Words>
  <Application>Microsoft Office PowerPoint</Application>
  <PresentationFormat>Custom</PresentationFormat>
  <Paragraphs>100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Cambria Math</vt:lpstr>
      <vt:lpstr>Geneva</vt:lpstr>
      <vt:lpstr>Helvetica</vt:lpstr>
      <vt:lpstr>Times</vt:lpstr>
      <vt:lpstr>Times New Roman</vt:lpstr>
      <vt:lpstr>Univers 65</vt:lpstr>
      <vt:lpstr>Univers 67 CondensedBold</vt:lpstr>
      <vt:lpstr>Wingdings</vt:lpstr>
      <vt:lpstr>Blank Presentation</vt:lpstr>
      <vt:lpstr>PowerPoint</vt:lpstr>
      <vt:lpstr>PowerPoint Presentation</vt:lpstr>
      <vt:lpstr>Two Sides of the Agricultural Production</vt:lpstr>
      <vt:lpstr>PowerPoint Presentation</vt:lpstr>
      <vt:lpstr>PowerPoint Presentation</vt:lpstr>
      <vt:lpstr>PowerPoint Presentation</vt:lpstr>
      <vt:lpstr>Farmer’s Timeline</vt:lpstr>
      <vt:lpstr>Two-stage Stochastic MILP</vt:lpstr>
      <vt:lpstr>Mathematical Model</vt:lpstr>
      <vt:lpstr>PowerPoint Presentation</vt:lpstr>
      <vt:lpstr>Environmental Implications</vt:lpstr>
    </vt:vector>
  </TitlesOfParts>
  <Company>˦ ˢ盼ͯ蹄뿿큠̂ㄈ��˦盼뿿큐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Marcus</dc:creator>
  <cp:lastModifiedBy>Lidtke, Cynthia D [IMSE]</cp:lastModifiedBy>
  <cp:revision>294</cp:revision>
  <cp:lastPrinted>2003-04-23T14:24:25Z</cp:lastPrinted>
  <dcterms:created xsi:type="dcterms:W3CDTF">2008-04-07T16:08:47Z</dcterms:created>
  <dcterms:modified xsi:type="dcterms:W3CDTF">2021-02-10T19:54:39Z</dcterms:modified>
</cp:coreProperties>
</file>